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4" r:id="rId4"/>
    <p:sldMasterId id="2147483668" r:id="rId5"/>
    <p:sldMasterId id="2147483672" r:id="rId6"/>
    <p:sldMasterId id="2147483676" r:id="rId7"/>
    <p:sldMasterId id="2147483680" r:id="rId8"/>
    <p:sldMasterId id="2147483684" r:id="rId9"/>
    <p:sldMasterId id="2147483688" r:id="rId10"/>
    <p:sldMasterId id="2147483692" r:id="rId11"/>
  </p:sldMasterIdLst>
  <p:notesMasterIdLst>
    <p:notesMasterId r:id="rId13"/>
  </p:notesMasterIdLst>
  <p:sldIdLst>
    <p:sldId id="518" r:id="rId12"/>
    <p:sldId id="471" r:id="rId14"/>
    <p:sldId id="353" r:id="rId15"/>
    <p:sldId id="537" r:id="rId16"/>
    <p:sldId id="352" r:id="rId17"/>
    <p:sldId id="519" r:id="rId18"/>
    <p:sldId id="520" r:id="rId19"/>
    <p:sldId id="523" r:id="rId20"/>
    <p:sldId id="525" r:id="rId21"/>
    <p:sldId id="524" r:id="rId22"/>
    <p:sldId id="526" r:id="rId23"/>
    <p:sldId id="527" r:id="rId24"/>
    <p:sldId id="529" r:id="rId25"/>
    <p:sldId id="531" r:id="rId26"/>
    <p:sldId id="532" r:id="rId27"/>
    <p:sldId id="533" r:id="rId28"/>
    <p:sldId id="530" r:id="rId29"/>
    <p:sldId id="535" r:id="rId30"/>
    <p:sldId id="297" r:id="rId31"/>
  </p:sldIdLst>
  <p:sldSz cx="12190095" cy="685927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B0AA"/>
    <a:srgbClr val="A64062"/>
    <a:srgbClr val="83896E"/>
    <a:srgbClr val="5B8156"/>
    <a:srgbClr val="98C991"/>
    <a:srgbClr val="135D93"/>
    <a:srgbClr val="5BC158"/>
    <a:srgbClr val="709C8B"/>
    <a:srgbClr val="FF8A91"/>
    <a:srgbClr val="4AB0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22" autoAdjust="0"/>
    <p:restoredTop sz="97778" autoAdjust="0"/>
  </p:normalViewPr>
  <p:slideViewPr>
    <p:cSldViewPr snapToGrid="0" showGuides="1">
      <p:cViewPr>
        <p:scale>
          <a:sx n="66" d="100"/>
          <a:sy n="66" d="100"/>
        </p:scale>
        <p:origin x="354" y="510"/>
      </p:cViewPr>
      <p:guideLst>
        <p:guide orient="horz" pos="217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19.xml"/><Relationship Id="rId30" Type="http://schemas.openxmlformats.org/officeDocument/2006/relationships/slide" Target="slides/slide18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7.xml"/><Relationship Id="rId28" Type="http://schemas.openxmlformats.org/officeDocument/2006/relationships/slide" Target="slides/slide16.xml"/><Relationship Id="rId27" Type="http://schemas.openxmlformats.org/officeDocument/2006/relationships/slide" Target="slides/slide15.xml"/><Relationship Id="rId26" Type="http://schemas.openxmlformats.org/officeDocument/2006/relationships/slide" Target="slides/slide14.xml"/><Relationship Id="rId25" Type="http://schemas.openxmlformats.org/officeDocument/2006/relationships/slide" Target="slides/slide13.xml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22" Type="http://schemas.openxmlformats.org/officeDocument/2006/relationships/slide" Target="slides/slide10.xml"/><Relationship Id="rId21" Type="http://schemas.openxmlformats.org/officeDocument/2006/relationships/slide" Target="slides/slide9.xml"/><Relationship Id="rId20" Type="http://schemas.openxmlformats.org/officeDocument/2006/relationships/slide" Target="slides/slide8.xml"/><Relationship Id="rId2" Type="http://schemas.openxmlformats.org/officeDocument/2006/relationships/theme" Target="theme/theme1.xml"/><Relationship Id="rId19" Type="http://schemas.openxmlformats.org/officeDocument/2006/relationships/slide" Target="slides/slide7.xml"/><Relationship Id="rId18" Type="http://schemas.openxmlformats.org/officeDocument/2006/relationships/slide" Target="slides/slide6.xml"/><Relationship Id="rId17" Type="http://schemas.openxmlformats.org/officeDocument/2006/relationships/slide" Target="slides/slide5.xml"/><Relationship Id="rId16" Type="http://schemas.openxmlformats.org/officeDocument/2006/relationships/slide" Target="slides/slide4.xml"/><Relationship Id="rId15" Type="http://schemas.openxmlformats.org/officeDocument/2006/relationships/slide" Target="slides/slide3.xml"/><Relationship Id="rId14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66B0AA"/>
              </a:solidFill>
            </c:spPr>
          </c:dPt>
          <c:dPt>
            <c:idx val="1"/>
            <c:bubble3D val="0"/>
            <c:spPr>
              <a:noFill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66B0AA"/>
              </a:solidFill>
            </c:spPr>
          </c:dPt>
          <c:dPt>
            <c:idx val="1"/>
            <c:bubble3D val="0"/>
            <c:spPr>
              <a:noFill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66B0AA"/>
              </a:solidFill>
            </c:spPr>
          </c:dPt>
          <c:dPt>
            <c:idx val="1"/>
            <c:bubble3D val="0"/>
            <c:spPr>
              <a:noFill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5" Type="http://schemas.openxmlformats.org/officeDocument/2006/relationships/theme" Target="../theme/theme10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6" Type="http://schemas.openxmlformats.org/officeDocument/2006/relationships/theme" Target="../theme/theme4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_rels/slideMaster6.xml.rels><?xml version="1.0" encoding="UTF-8" standalone="yes"?>
<Relationships xmlns="http://schemas.openxmlformats.org/package/2006/relationships"><Relationship Id="rId6" Type="http://schemas.openxmlformats.org/officeDocument/2006/relationships/theme" Target="../theme/theme6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7.xml.rels><?xml version="1.0" encoding="UTF-8" standalone="yes"?>
<Relationships xmlns="http://schemas.openxmlformats.org/package/2006/relationships"><Relationship Id="rId6" Type="http://schemas.openxmlformats.org/officeDocument/2006/relationships/theme" Target="../theme/theme7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/Relationships>
</file>

<file path=ppt/slideMasters/_rels/slideMaster8.xml.rels><?xml version="1.0" encoding="UTF-8" standalone="yes"?>
<Relationships xmlns="http://schemas.openxmlformats.org/package/2006/relationships"><Relationship Id="rId6" Type="http://schemas.openxmlformats.org/officeDocument/2006/relationships/theme" Target="../theme/theme8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/Relationships>
</file>

<file path=ppt/slideMasters/_rels/slideMaster9.xml.rels><?xml version="1.0" encoding="UTF-8" standalone="yes"?>
<Relationships xmlns="http://schemas.openxmlformats.org/package/2006/relationships"><Relationship Id="rId6" Type="http://schemas.openxmlformats.org/officeDocument/2006/relationships/theme" Target="../theme/theme9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hf hdr="0" ftr="0" dt="0"/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3.xml"/><Relationship Id="rId4" Type="http://schemas.openxmlformats.org/officeDocument/2006/relationships/image" Target="../media/image7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43.xml"/><Relationship Id="rId4" Type="http://schemas.openxmlformats.org/officeDocument/2006/relationships/image" Target="../media/image21.jpeg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43.xml"/><Relationship Id="rId4" Type="http://schemas.openxmlformats.org/officeDocument/2006/relationships/image" Target="../media/image27.jpeg"/><Relationship Id="rId3" Type="http://schemas.openxmlformats.org/officeDocument/2006/relationships/image" Target="../media/image15.jpeg"/><Relationship Id="rId2" Type="http://schemas.openxmlformats.org/officeDocument/2006/relationships/image" Target="../media/image26.jpeg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3.xml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43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pic>
        <p:nvPicPr>
          <p:cNvPr id="20" name="Joel Hanson、sara Groves - Traveling Ligh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19999" y="-1440001"/>
            <a:ext cx="609600" cy="609600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>
            <a:off x="7765370" y="1534388"/>
            <a:ext cx="0" cy="378936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3"/>
          <p:cNvSpPr txBox="1"/>
          <p:nvPr/>
        </p:nvSpPr>
        <p:spPr>
          <a:xfrm>
            <a:off x="3497654" y="877513"/>
            <a:ext cx="3722370" cy="51045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1500" spc="300" dirty="0">
                <a:solidFill>
                  <a:srgbClr val="66B0AA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设计基础概论</a:t>
            </a:r>
            <a:endParaRPr lang="zh-CN" altLang="en-US" sz="11500" spc="300" dirty="0">
              <a:solidFill>
                <a:srgbClr val="66B0AA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56" name="TextBox 3"/>
          <p:cNvSpPr txBox="1"/>
          <p:nvPr/>
        </p:nvSpPr>
        <p:spPr>
          <a:xfrm>
            <a:off x="8102595" y="2019403"/>
            <a:ext cx="1106170" cy="26930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spc="300" dirty="0">
                <a:solidFill>
                  <a:srgbClr val="66B0AA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第一章</a:t>
            </a:r>
            <a:endParaRPr lang="en-US" altLang="zh-CN" sz="6000" spc="300" dirty="0">
              <a:solidFill>
                <a:srgbClr val="66B0AA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61" name="椭圆 60"/>
          <p:cNvSpPr/>
          <p:nvPr/>
        </p:nvSpPr>
        <p:spPr bwMode="auto">
          <a:xfrm>
            <a:off x="2311172" y="-365552"/>
            <a:ext cx="7589109" cy="7589106"/>
          </a:xfrm>
          <a:prstGeom prst="ellipse">
            <a:avLst/>
          </a:prstGeom>
          <a:noFill/>
          <a:ln>
            <a:solidFill>
              <a:srgbClr val="66B0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1000">
        <p14:warp dir="in"/>
      </p:transition>
    </mc:Choice>
    <mc:Fallback>
      <p:transition spd="slow" advClick="0" advTm="1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9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9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3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4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9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0"/>
                    </p:tgtEl>
                  </p:cMediaNode>
                </p:audio>
              </p:childTnLst>
            </p:cTn>
          </p:par>
        </p:tnLst>
        <p:bldLst>
          <p:bldP spid="53" grpId="0"/>
          <p:bldP spid="56" grpId="0"/>
          <p:bldP spid="6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9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9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0"/>
                    </p:tgtEl>
                  </p:cMediaNode>
                </p:audio>
              </p:childTnLst>
            </p:cTn>
          </p:par>
        </p:tnLst>
        <p:bldLst>
          <p:bldP spid="53" grpId="0"/>
          <p:bldP spid="56" grpId="0"/>
          <p:bldP spid="61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15034" y="1369060"/>
            <a:ext cx="740229" cy="3875314"/>
            <a:chOff x="553109" y="1553028"/>
            <a:chExt cx="740229" cy="3875314"/>
          </a:xfrm>
        </p:grpSpPr>
        <p:sp>
          <p:nvSpPr>
            <p:cNvPr id="4" name="矩形: 圆角 3"/>
            <p:cNvSpPr/>
            <p:nvPr/>
          </p:nvSpPr>
          <p:spPr>
            <a:xfrm>
              <a:off x="553109" y="1553028"/>
              <a:ext cx="740229" cy="387531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66B0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2"/>
            <p:cNvSpPr>
              <a:spLocks noChangeArrowheads="1"/>
            </p:cNvSpPr>
            <p:nvPr/>
          </p:nvSpPr>
          <p:spPr bwMode="auto">
            <a:xfrm>
              <a:off x="617317" y="2176975"/>
              <a:ext cx="613410" cy="2708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rgbClr val="66B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色彩构成作用</a:t>
              </a:r>
              <a:endParaRPr lang="zh-CN" altLang="en-US" sz="2800" spc="600" dirty="0">
                <a:solidFill>
                  <a:srgbClr val="66B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圆角矩形 4"/>
          <p:cNvSpPr/>
          <p:nvPr/>
        </p:nvSpPr>
        <p:spPr>
          <a:xfrm>
            <a:off x="3239135" y="2319020"/>
            <a:ext cx="6341110" cy="504190"/>
          </a:xfrm>
          <a:prstGeom prst="roundRect">
            <a:avLst>
              <a:gd name="adj" fmla="val 50000"/>
            </a:avLst>
          </a:prstGeom>
          <a:solidFill>
            <a:srgbClr val="66B0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/>
              <a:t>色彩丰富我们的生活，带给我们丰富的感觉和联想。</a:t>
            </a: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447290" y="2174875"/>
            <a:ext cx="791845" cy="79184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" rIns="46800" rtlCol="0" anchor="ctr" anchorCtr="1"/>
          <a:lstStyle/>
          <a:p>
            <a:pPr algn="ctr"/>
            <a:r>
              <a:rPr 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圆角矩形 9"/>
          <p:cNvSpPr/>
          <p:nvPr/>
        </p:nvSpPr>
        <p:spPr>
          <a:xfrm>
            <a:off x="3226435" y="3731895"/>
            <a:ext cx="6353810" cy="504190"/>
          </a:xfrm>
          <a:prstGeom prst="roundRect">
            <a:avLst>
              <a:gd name="adj" fmla="val 50000"/>
            </a:avLst>
          </a:prstGeom>
          <a:solidFill>
            <a:srgbClr val="66B0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/>
              <a:t>色彩赋予了形态更丰富、更深刻的寓意和情感。</a:t>
            </a: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430888" y="3587802"/>
            <a:ext cx="792088" cy="79208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" rIns="46800" rtlCol="0" anchor="ctr" anchorCtr="1"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en-US" altLang="zh-CN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  <p:bldP spid="18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1" descr="图1-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29310" y="1417955"/>
            <a:ext cx="5892165" cy="4023360"/>
          </a:xfrm>
          <a:prstGeom prst="rect">
            <a:avLst/>
          </a:prstGeom>
        </p:spPr>
      </p:pic>
      <p:pic>
        <p:nvPicPr>
          <p:cNvPr id="3" name="内容占位符 3" descr="974751d8098c65944a8fc87763ca119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5215" y="1417955"/>
            <a:ext cx="4023360" cy="4023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2154" y="1492250"/>
            <a:ext cx="740229" cy="3875314"/>
            <a:chOff x="553109" y="1553028"/>
            <a:chExt cx="740229" cy="3875314"/>
          </a:xfrm>
        </p:grpSpPr>
        <p:sp>
          <p:nvSpPr>
            <p:cNvPr id="4" name="矩形: 圆角 3"/>
            <p:cNvSpPr/>
            <p:nvPr/>
          </p:nvSpPr>
          <p:spPr>
            <a:xfrm>
              <a:off x="553109" y="1553028"/>
              <a:ext cx="740229" cy="387531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66B0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2"/>
            <p:cNvSpPr>
              <a:spLocks noChangeArrowheads="1"/>
            </p:cNvSpPr>
            <p:nvPr/>
          </p:nvSpPr>
          <p:spPr bwMode="auto">
            <a:xfrm>
              <a:off x="615412" y="2184595"/>
              <a:ext cx="613410" cy="2708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rgbClr val="66B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立体构成作用</a:t>
              </a:r>
              <a:endParaRPr lang="zh-CN" altLang="en-US" sz="2800" spc="600" dirty="0">
                <a:solidFill>
                  <a:srgbClr val="66B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Rectangle 10"/>
          <p:cNvSpPr/>
          <p:nvPr/>
        </p:nvSpPr>
        <p:spPr>
          <a:xfrm>
            <a:off x="3805195" y="4349001"/>
            <a:ext cx="2495448" cy="483235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空间艺术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14"/>
          <p:cNvSpPr/>
          <p:nvPr/>
        </p:nvSpPr>
        <p:spPr>
          <a:xfrm>
            <a:off x="4092344" y="2226864"/>
            <a:ext cx="2495448" cy="421640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涉及领域广</a:t>
            </a:r>
            <a:endParaRPr kumimoji="0" lang="zh-CN" sz="20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6"/>
          <p:cNvSpPr/>
          <p:nvPr/>
        </p:nvSpPr>
        <p:spPr>
          <a:xfrm>
            <a:off x="8293942" y="1601947"/>
            <a:ext cx="2495448" cy="1344930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以实体占有空间、限定艺术，并与空间一同构成新的环境和新的视觉产物。</a:t>
            </a:r>
            <a:endParaRPr kumimoji="0" lang="ms-MY" sz="20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14" name="Rectangle 17"/>
          <p:cNvSpPr/>
          <p:nvPr/>
        </p:nvSpPr>
        <p:spPr>
          <a:xfrm>
            <a:off x="8538546" y="1008904"/>
            <a:ext cx="1540534" cy="483235"/>
          </a:xfrm>
          <a:prstGeom prst="rect">
            <a:avLst/>
          </a:prstGeom>
          <a:noFill/>
        </p:spPr>
        <p:txBody>
          <a:bodyPr wrap="square" lIns="115214" tIns="57607" rIns="115214" bIns="57607">
            <a:spAutoFit/>
          </a:bodyPr>
          <a:lstStyle/>
          <a:p>
            <a:r>
              <a:rPr lang="zh-CN" altLang="ms-MY" sz="2400" b="1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endParaRPr lang="zh-CN" altLang="ms-MY" sz="2400" b="1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Group 21"/>
          <p:cNvGrpSpPr/>
          <p:nvPr/>
        </p:nvGrpSpPr>
        <p:grpSpPr>
          <a:xfrm>
            <a:off x="1762133" y="1601943"/>
            <a:ext cx="2275343" cy="1763958"/>
            <a:chOff x="665329" y="1352550"/>
            <a:chExt cx="1805728" cy="1400104"/>
          </a:xfrm>
        </p:grpSpPr>
        <p:graphicFrame>
          <p:nvGraphicFramePr>
            <p:cNvPr id="16" name="Chart 3"/>
            <p:cNvGraphicFramePr/>
            <p:nvPr/>
          </p:nvGraphicFramePr>
          <p:xfrm>
            <a:off x="665329" y="1352550"/>
            <a:ext cx="1805728" cy="14001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17" name="Rectangle 23"/>
            <p:cNvSpPr/>
            <p:nvPr/>
          </p:nvSpPr>
          <p:spPr>
            <a:xfrm>
              <a:off x="1023257" y="1824276"/>
              <a:ext cx="1121230" cy="46319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ms-MY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1</a:t>
              </a:r>
              <a:endParaRPr kumimoji="0" lang="en-US" altLang="ms-MY" sz="3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8" name="Group 27"/>
          <p:cNvGrpSpPr/>
          <p:nvPr/>
        </p:nvGrpSpPr>
        <p:grpSpPr>
          <a:xfrm>
            <a:off x="1762133" y="3725732"/>
            <a:ext cx="2275343" cy="1763958"/>
            <a:chOff x="665329" y="3283643"/>
            <a:chExt cx="1805728" cy="1400104"/>
          </a:xfrm>
        </p:grpSpPr>
        <p:graphicFrame>
          <p:nvGraphicFramePr>
            <p:cNvPr id="19" name="Chart 7"/>
            <p:cNvGraphicFramePr/>
            <p:nvPr/>
          </p:nvGraphicFramePr>
          <p:xfrm>
            <a:off x="665329" y="3283643"/>
            <a:ext cx="1805728" cy="14001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0" name="Rectangle 25"/>
            <p:cNvSpPr/>
            <p:nvPr/>
          </p:nvSpPr>
          <p:spPr>
            <a:xfrm>
              <a:off x="1012371" y="3808101"/>
              <a:ext cx="1121230" cy="36541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ms-MY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摩登称谓</a:t>
              </a:r>
              <a:endParaRPr kumimoji="0" lang="zh-CN" altLang="ms-MY" sz="2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4" name="Group 31"/>
          <p:cNvGrpSpPr/>
          <p:nvPr/>
        </p:nvGrpSpPr>
        <p:grpSpPr>
          <a:xfrm>
            <a:off x="6110416" y="1008776"/>
            <a:ext cx="2275343" cy="1763958"/>
            <a:chOff x="4724400" y="3283643"/>
            <a:chExt cx="1805728" cy="1400104"/>
          </a:xfrm>
        </p:grpSpPr>
        <p:graphicFrame>
          <p:nvGraphicFramePr>
            <p:cNvPr id="25" name="Chart 32"/>
            <p:cNvGraphicFramePr/>
            <p:nvPr/>
          </p:nvGraphicFramePr>
          <p:xfrm>
            <a:off x="4724400" y="3283643"/>
            <a:ext cx="1805728" cy="14001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6" name="Rectangle 33"/>
            <p:cNvSpPr/>
            <p:nvPr/>
          </p:nvSpPr>
          <p:spPr>
            <a:xfrm>
              <a:off x="5072743" y="3745606"/>
              <a:ext cx="1099458" cy="46319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ms-MY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2</a:t>
              </a:r>
              <a:endParaRPr kumimoji="0" lang="en-US" altLang="ms-MY" sz="3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pic>
        <p:nvPicPr>
          <p:cNvPr id="2" name="内容占位符 1" descr="图1-10"/>
          <p:cNvPicPr>
            <a:picLocks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722745" y="3366135"/>
            <a:ext cx="3846195" cy="2885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 bwMode="auto">
          <a:xfrm>
            <a:off x="2311172" y="-365552"/>
            <a:ext cx="7589109" cy="7589106"/>
          </a:xfrm>
          <a:prstGeom prst="ellipse">
            <a:avLst/>
          </a:prstGeom>
          <a:noFill/>
          <a:ln>
            <a:solidFill>
              <a:srgbClr val="66B0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15" name="组合 14"/>
          <p:cNvGrpSpPr/>
          <p:nvPr/>
        </p:nvGrpSpPr>
        <p:grpSpPr>
          <a:xfrm>
            <a:off x="4644667" y="1310547"/>
            <a:ext cx="2922118" cy="1762498"/>
            <a:chOff x="4631579" y="709546"/>
            <a:chExt cx="2494452" cy="1504548"/>
          </a:xfrm>
        </p:grpSpPr>
        <p:sp>
          <p:nvSpPr>
            <p:cNvPr id="16" name="矩形 15"/>
            <p:cNvSpPr/>
            <p:nvPr/>
          </p:nvSpPr>
          <p:spPr>
            <a:xfrm>
              <a:off x="4631579" y="961118"/>
              <a:ext cx="2494452" cy="1001404"/>
            </a:xfrm>
            <a:prstGeom prst="rect">
              <a:avLst/>
            </a:prstGeom>
            <a:no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5400" dirty="0">
                  <a:solidFill>
                    <a:srgbClr val="66B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叁</a:t>
              </a:r>
              <a:endParaRPr lang="zh-CN" altLang="en-US" sz="5400" dirty="0">
                <a:solidFill>
                  <a:srgbClr val="66B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 bwMode="auto">
            <a:xfrm>
              <a:off x="5126531" y="709546"/>
              <a:ext cx="1504548" cy="1504548"/>
            </a:xfrm>
            <a:prstGeom prst="ellipse">
              <a:avLst/>
            </a:prstGeom>
            <a:noFill/>
            <a:ln>
              <a:solidFill>
                <a:srgbClr val="66B0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18" name="矩形 17"/>
          <p:cNvSpPr/>
          <p:nvPr/>
        </p:nvSpPr>
        <p:spPr>
          <a:xfrm>
            <a:off x="3757930" y="3766820"/>
            <a:ext cx="5034280" cy="8305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eaLnBrk="1" hangingPunct="1">
              <a:defRPr/>
            </a:pPr>
            <a:r>
              <a:rPr lang="zh-CN" altLang="en-US" sz="5400" noProof="1">
                <a:solidFill>
                  <a:srgbClr val="66B0A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设计基础的应用</a:t>
            </a:r>
            <a:endParaRPr lang="zh-CN" altLang="en-US" sz="5400" noProof="1">
              <a:solidFill>
                <a:srgbClr val="66B0A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1" descr="图1-1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67230" y="1036320"/>
            <a:ext cx="8255000" cy="2895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22960" y="4932680"/>
            <a:ext cx="1033399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键盘主要运用了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个元素。画面上整整齐齐地排列着字母的键盘，给我们很强的秩序感。键盘上的按键大小不同，间隔相同，有一定的设计感，体现了点的等间距构成。等间距构成具有井然有序的美感，再加上点、面的大小变化，因而产生了变化丰富的视觉效果。</a:t>
            </a:r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171065" y="4316730"/>
            <a:ext cx="7468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思考</a:t>
            </a:r>
            <a:r>
              <a:rPr lang="zh-CN" altLang="en-US"/>
              <a:t>：电脑键盘主要运用了设计基础的哪个元素？又</a:t>
            </a:r>
            <a:r>
              <a:rPr lang="zh-CN"/>
              <a:t>是如何体现的？</a:t>
            </a:r>
            <a:endParaRPr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7355" y="1047115"/>
            <a:ext cx="919480" cy="5187950"/>
            <a:chOff x="553182" y="1553028"/>
            <a:chExt cx="1243965" cy="3875405"/>
          </a:xfrm>
        </p:grpSpPr>
        <p:sp>
          <p:nvSpPr>
            <p:cNvPr id="4" name="矩形: 圆角 3"/>
            <p:cNvSpPr/>
            <p:nvPr/>
          </p:nvSpPr>
          <p:spPr>
            <a:xfrm>
              <a:off x="553182" y="1553028"/>
              <a:ext cx="1243965" cy="38754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66B0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2"/>
            <p:cNvSpPr>
              <a:spLocks noChangeArrowheads="1"/>
            </p:cNvSpPr>
            <p:nvPr/>
          </p:nvSpPr>
          <p:spPr bwMode="auto">
            <a:xfrm>
              <a:off x="729085" y="2136679"/>
              <a:ext cx="829883" cy="2708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algn="l"/>
              <a:r>
                <a:rPr lang="zh-CN" altLang="en-US" sz="2800" spc="600" dirty="0">
                  <a:solidFill>
                    <a:srgbClr val="66B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睫毛膏的平面广告</a:t>
              </a:r>
              <a:endParaRPr lang="zh-CN" altLang="en-US" sz="2800" spc="600" dirty="0">
                <a:solidFill>
                  <a:srgbClr val="66B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668431" y="1046811"/>
            <a:ext cx="4024631" cy="4996179"/>
            <a:chOff x="2655352" y="871516"/>
            <a:chExt cx="3458438" cy="4293306"/>
          </a:xfrm>
        </p:grpSpPr>
        <p:sp>
          <p:nvSpPr>
            <p:cNvPr id="16" name="Freeform 21"/>
            <p:cNvSpPr/>
            <p:nvPr/>
          </p:nvSpPr>
          <p:spPr bwMode="auto">
            <a:xfrm>
              <a:off x="4333824" y="871516"/>
              <a:ext cx="1779966" cy="1812705"/>
            </a:xfrm>
            <a:custGeom>
              <a:avLst/>
              <a:gdLst>
                <a:gd name="T0" fmla="*/ 378 w 914"/>
                <a:gd name="T1" fmla="*/ 299 h 915"/>
                <a:gd name="T2" fmla="*/ 304 w 914"/>
                <a:gd name="T3" fmla="*/ 270 h 915"/>
                <a:gd name="T4" fmla="*/ 276 w 914"/>
                <a:gd name="T5" fmla="*/ 197 h 915"/>
                <a:gd name="T6" fmla="*/ 276 w 914"/>
                <a:gd name="T7" fmla="*/ 46 h 915"/>
                <a:gd name="T8" fmla="*/ 230 w 914"/>
                <a:gd name="T9" fmla="*/ 0 h 915"/>
                <a:gd name="T10" fmla="*/ 45 w 914"/>
                <a:gd name="T11" fmla="*/ 0 h 915"/>
                <a:gd name="T12" fmla="*/ 0 w 914"/>
                <a:gd name="T13" fmla="*/ 46 h 915"/>
                <a:gd name="T14" fmla="*/ 0 w 914"/>
                <a:gd name="T15" fmla="*/ 231 h 915"/>
                <a:gd name="T16" fmla="*/ 45 w 914"/>
                <a:gd name="T17" fmla="*/ 276 h 915"/>
                <a:gd name="T18" fmla="*/ 196 w 914"/>
                <a:gd name="T19" fmla="*/ 276 h 915"/>
                <a:gd name="T20" fmla="*/ 270 w 914"/>
                <a:gd name="T21" fmla="*/ 305 h 915"/>
                <a:gd name="T22" fmla="*/ 298 w 914"/>
                <a:gd name="T23" fmla="*/ 379 h 915"/>
                <a:gd name="T24" fmla="*/ 298 w 914"/>
                <a:gd name="T25" fmla="*/ 869 h 915"/>
                <a:gd name="T26" fmla="*/ 343 w 914"/>
                <a:gd name="T27" fmla="*/ 915 h 915"/>
                <a:gd name="T28" fmla="*/ 869 w 914"/>
                <a:gd name="T29" fmla="*/ 915 h 915"/>
                <a:gd name="T30" fmla="*/ 914 w 914"/>
                <a:gd name="T31" fmla="*/ 869 h 915"/>
                <a:gd name="T32" fmla="*/ 914 w 914"/>
                <a:gd name="T33" fmla="*/ 344 h 915"/>
                <a:gd name="T34" fmla="*/ 869 w 914"/>
                <a:gd name="T35" fmla="*/ 299 h 915"/>
                <a:gd name="T36" fmla="*/ 378 w 914"/>
                <a:gd name="T37" fmla="*/ 299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4" h="915">
                  <a:moveTo>
                    <a:pt x="378" y="299"/>
                  </a:moveTo>
                  <a:cubicBezTo>
                    <a:pt x="353" y="299"/>
                    <a:pt x="320" y="286"/>
                    <a:pt x="304" y="270"/>
                  </a:cubicBezTo>
                  <a:cubicBezTo>
                    <a:pt x="288" y="255"/>
                    <a:pt x="276" y="222"/>
                    <a:pt x="276" y="197"/>
                  </a:cubicBezTo>
                  <a:cubicBezTo>
                    <a:pt x="276" y="46"/>
                    <a:pt x="276" y="46"/>
                    <a:pt x="276" y="46"/>
                  </a:cubicBezTo>
                  <a:cubicBezTo>
                    <a:pt x="276" y="21"/>
                    <a:pt x="255" y="0"/>
                    <a:pt x="23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56"/>
                    <a:pt x="20" y="276"/>
                    <a:pt x="45" y="276"/>
                  </a:cubicBezTo>
                  <a:cubicBezTo>
                    <a:pt x="196" y="276"/>
                    <a:pt x="196" y="276"/>
                    <a:pt x="196" y="276"/>
                  </a:cubicBezTo>
                  <a:cubicBezTo>
                    <a:pt x="221" y="276"/>
                    <a:pt x="254" y="289"/>
                    <a:pt x="270" y="305"/>
                  </a:cubicBezTo>
                  <a:cubicBezTo>
                    <a:pt x="285" y="320"/>
                    <a:pt x="298" y="354"/>
                    <a:pt x="298" y="379"/>
                  </a:cubicBezTo>
                  <a:cubicBezTo>
                    <a:pt x="298" y="869"/>
                    <a:pt x="298" y="869"/>
                    <a:pt x="298" y="869"/>
                  </a:cubicBezTo>
                  <a:cubicBezTo>
                    <a:pt x="298" y="894"/>
                    <a:pt x="318" y="915"/>
                    <a:pt x="343" y="915"/>
                  </a:cubicBezTo>
                  <a:cubicBezTo>
                    <a:pt x="869" y="915"/>
                    <a:pt x="869" y="915"/>
                    <a:pt x="869" y="915"/>
                  </a:cubicBezTo>
                  <a:cubicBezTo>
                    <a:pt x="894" y="915"/>
                    <a:pt x="914" y="894"/>
                    <a:pt x="914" y="869"/>
                  </a:cubicBezTo>
                  <a:cubicBezTo>
                    <a:pt x="914" y="344"/>
                    <a:pt x="914" y="344"/>
                    <a:pt x="914" y="344"/>
                  </a:cubicBezTo>
                  <a:cubicBezTo>
                    <a:pt x="914" y="319"/>
                    <a:pt x="894" y="299"/>
                    <a:pt x="869" y="299"/>
                  </a:cubicBezTo>
                  <a:lnTo>
                    <a:pt x="378" y="299"/>
                  </a:lnTo>
                  <a:close/>
                </a:path>
              </a:pathLst>
            </a:custGeom>
            <a:solidFill>
              <a:srgbClr val="66B0AA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2"/>
            <p:cNvSpPr/>
            <p:nvPr/>
          </p:nvSpPr>
          <p:spPr bwMode="auto">
            <a:xfrm>
              <a:off x="2655352" y="1644180"/>
              <a:ext cx="1885825" cy="1830712"/>
            </a:xfrm>
            <a:custGeom>
              <a:avLst/>
              <a:gdLst>
                <a:gd name="T0" fmla="*/ 298 w 914"/>
                <a:gd name="T1" fmla="*/ 537 h 915"/>
                <a:gd name="T2" fmla="*/ 270 w 914"/>
                <a:gd name="T3" fmla="*/ 610 h 915"/>
                <a:gd name="T4" fmla="*/ 196 w 914"/>
                <a:gd name="T5" fmla="*/ 639 h 915"/>
                <a:gd name="T6" fmla="*/ 45 w 914"/>
                <a:gd name="T7" fmla="*/ 639 h 915"/>
                <a:gd name="T8" fmla="*/ 0 w 914"/>
                <a:gd name="T9" fmla="*/ 684 h 915"/>
                <a:gd name="T10" fmla="*/ 0 w 914"/>
                <a:gd name="T11" fmla="*/ 869 h 915"/>
                <a:gd name="T12" fmla="*/ 45 w 914"/>
                <a:gd name="T13" fmla="*/ 915 h 915"/>
                <a:gd name="T14" fmla="*/ 230 w 914"/>
                <a:gd name="T15" fmla="*/ 915 h 915"/>
                <a:gd name="T16" fmla="*/ 276 w 914"/>
                <a:gd name="T17" fmla="*/ 869 h 915"/>
                <a:gd name="T18" fmla="*/ 276 w 914"/>
                <a:gd name="T19" fmla="*/ 718 h 915"/>
                <a:gd name="T20" fmla="*/ 304 w 914"/>
                <a:gd name="T21" fmla="*/ 645 h 915"/>
                <a:gd name="T22" fmla="*/ 378 w 914"/>
                <a:gd name="T23" fmla="*/ 616 h 915"/>
                <a:gd name="T24" fmla="*/ 869 w 914"/>
                <a:gd name="T25" fmla="*/ 616 h 915"/>
                <a:gd name="T26" fmla="*/ 914 w 914"/>
                <a:gd name="T27" fmla="*/ 571 h 915"/>
                <a:gd name="T28" fmla="*/ 914 w 914"/>
                <a:gd name="T29" fmla="*/ 46 h 915"/>
                <a:gd name="T30" fmla="*/ 869 w 914"/>
                <a:gd name="T31" fmla="*/ 0 h 915"/>
                <a:gd name="T32" fmla="*/ 343 w 914"/>
                <a:gd name="T33" fmla="*/ 0 h 915"/>
                <a:gd name="T34" fmla="*/ 298 w 914"/>
                <a:gd name="T35" fmla="*/ 46 h 915"/>
                <a:gd name="T36" fmla="*/ 298 w 914"/>
                <a:gd name="T37" fmla="*/ 537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4" h="915">
                  <a:moveTo>
                    <a:pt x="298" y="537"/>
                  </a:moveTo>
                  <a:cubicBezTo>
                    <a:pt x="298" y="561"/>
                    <a:pt x="285" y="595"/>
                    <a:pt x="270" y="610"/>
                  </a:cubicBezTo>
                  <a:cubicBezTo>
                    <a:pt x="254" y="626"/>
                    <a:pt x="221" y="639"/>
                    <a:pt x="196" y="639"/>
                  </a:cubicBezTo>
                  <a:cubicBezTo>
                    <a:pt x="45" y="639"/>
                    <a:pt x="45" y="639"/>
                    <a:pt x="45" y="639"/>
                  </a:cubicBezTo>
                  <a:cubicBezTo>
                    <a:pt x="20" y="639"/>
                    <a:pt x="0" y="659"/>
                    <a:pt x="0" y="684"/>
                  </a:cubicBezTo>
                  <a:cubicBezTo>
                    <a:pt x="0" y="869"/>
                    <a:pt x="0" y="869"/>
                    <a:pt x="0" y="869"/>
                  </a:cubicBezTo>
                  <a:cubicBezTo>
                    <a:pt x="0" y="894"/>
                    <a:pt x="20" y="915"/>
                    <a:pt x="45" y="915"/>
                  </a:cubicBezTo>
                  <a:cubicBezTo>
                    <a:pt x="230" y="915"/>
                    <a:pt x="230" y="915"/>
                    <a:pt x="230" y="915"/>
                  </a:cubicBezTo>
                  <a:cubicBezTo>
                    <a:pt x="255" y="915"/>
                    <a:pt x="276" y="894"/>
                    <a:pt x="276" y="869"/>
                  </a:cubicBezTo>
                  <a:cubicBezTo>
                    <a:pt x="276" y="718"/>
                    <a:pt x="276" y="718"/>
                    <a:pt x="276" y="718"/>
                  </a:cubicBezTo>
                  <a:cubicBezTo>
                    <a:pt x="276" y="693"/>
                    <a:pt x="288" y="660"/>
                    <a:pt x="304" y="645"/>
                  </a:cubicBezTo>
                  <a:cubicBezTo>
                    <a:pt x="320" y="629"/>
                    <a:pt x="353" y="616"/>
                    <a:pt x="378" y="616"/>
                  </a:cubicBezTo>
                  <a:cubicBezTo>
                    <a:pt x="869" y="616"/>
                    <a:pt x="869" y="616"/>
                    <a:pt x="869" y="616"/>
                  </a:cubicBezTo>
                  <a:cubicBezTo>
                    <a:pt x="894" y="616"/>
                    <a:pt x="914" y="596"/>
                    <a:pt x="914" y="571"/>
                  </a:cubicBezTo>
                  <a:cubicBezTo>
                    <a:pt x="914" y="46"/>
                    <a:pt x="914" y="46"/>
                    <a:pt x="914" y="46"/>
                  </a:cubicBezTo>
                  <a:cubicBezTo>
                    <a:pt x="914" y="21"/>
                    <a:pt x="894" y="0"/>
                    <a:pt x="869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18" y="0"/>
                    <a:pt x="298" y="21"/>
                    <a:pt x="298" y="46"/>
                  </a:cubicBezTo>
                  <a:lnTo>
                    <a:pt x="298" y="537"/>
                  </a:lnTo>
                  <a:close/>
                </a:path>
              </a:pathLst>
            </a:custGeom>
            <a:solidFill>
              <a:srgbClr val="66B0A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" name="Freeform 23"/>
            <p:cNvSpPr/>
            <p:nvPr/>
          </p:nvSpPr>
          <p:spPr bwMode="auto">
            <a:xfrm>
              <a:off x="3873281" y="3063459"/>
              <a:ext cx="2123736" cy="2101363"/>
            </a:xfrm>
            <a:custGeom>
              <a:avLst/>
              <a:gdLst>
                <a:gd name="T0" fmla="*/ 537 w 915"/>
                <a:gd name="T1" fmla="*/ 616 h 914"/>
                <a:gd name="T2" fmla="*/ 610 w 915"/>
                <a:gd name="T3" fmla="*/ 644 h 914"/>
                <a:gd name="T4" fmla="*/ 639 w 915"/>
                <a:gd name="T5" fmla="*/ 718 h 914"/>
                <a:gd name="T6" fmla="*/ 639 w 915"/>
                <a:gd name="T7" fmla="*/ 869 h 914"/>
                <a:gd name="T8" fmla="*/ 684 w 915"/>
                <a:gd name="T9" fmla="*/ 914 h 914"/>
                <a:gd name="T10" fmla="*/ 869 w 915"/>
                <a:gd name="T11" fmla="*/ 914 h 914"/>
                <a:gd name="T12" fmla="*/ 915 w 915"/>
                <a:gd name="T13" fmla="*/ 869 h 914"/>
                <a:gd name="T14" fmla="*/ 915 w 915"/>
                <a:gd name="T15" fmla="*/ 684 h 914"/>
                <a:gd name="T16" fmla="*/ 869 w 915"/>
                <a:gd name="T17" fmla="*/ 638 h 914"/>
                <a:gd name="T18" fmla="*/ 718 w 915"/>
                <a:gd name="T19" fmla="*/ 638 h 914"/>
                <a:gd name="T20" fmla="*/ 645 w 915"/>
                <a:gd name="T21" fmla="*/ 610 h 914"/>
                <a:gd name="T22" fmla="*/ 616 w 915"/>
                <a:gd name="T23" fmla="*/ 536 h 914"/>
                <a:gd name="T24" fmla="*/ 616 w 915"/>
                <a:gd name="T25" fmla="*/ 45 h 914"/>
                <a:gd name="T26" fmla="*/ 571 w 915"/>
                <a:gd name="T27" fmla="*/ 0 h 914"/>
                <a:gd name="T28" fmla="*/ 46 w 915"/>
                <a:gd name="T29" fmla="*/ 0 h 914"/>
                <a:gd name="T30" fmla="*/ 0 w 915"/>
                <a:gd name="T31" fmla="*/ 45 h 914"/>
                <a:gd name="T32" fmla="*/ 0 w 915"/>
                <a:gd name="T33" fmla="*/ 571 h 914"/>
                <a:gd name="T34" fmla="*/ 46 w 915"/>
                <a:gd name="T35" fmla="*/ 616 h 914"/>
                <a:gd name="T36" fmla="*/ 537 w 915"/>
                <a:gd name="T37" fmla="*/ 616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5" h="914">
                  <a:moveTo>
                    <a:pt x="537" y="616"/>
                  </a:moveTo>
                  <a:cubicBezTo>
                    <a:pt x="562" y="616"/>
                    <a:pt x="595" y="629"/>
                    <a:pt x="610" y="644"/>
                  </a:cubicBezTo>
                  <a:cubicBezTo>
                    <a:pt x="626" y="660"/>
                    <a:pt x="639" y="693"/>
                    <a:pt x="639" y="718"/>
                  </a:cubicBezTo>
                  <a:cubicBezTo>
                    <a:pt x="639" y="869"/>
                    <a:pt x="639" y="869"/>
                    <a:pt x="639" y="869"/>
                  </a:cubicBezTo>
                  <a:cubicBezTo>
                    <a:pt x="639" y="894"/>
                    <a:pt x="659" y="914"/>
                    <a:pt x="684" y="914"/>
                  </a:cubicBezTo>
                  <a:cubicBezTo>
                    <a:pt x="869" y="914"/>
                    <a:pt x="869" y="914"/>
                    <a:pt x="869" y="914"/>
                  </a:cubicBezTo>
                  <a:cubicBezTo>
                    <a:pt x="894" y="914"/>
                    <a:pt x="915" y="894"/>
                    <a:pt x="915" y="869"/>
                  </a:cubicBezTo>
                  <a:cubicBezTo>
                    <a:pt x="915" y="684"/>
                    <a:pt x="915" y="684"/>
                    <a:pt x="915" y="684"/>
                  </a:cubicBezTo>
                  <a:cubicBezTo>
                    <a:pt x="915" y="659"/>
                    <a:pt x="894" y="638"/>
                    <a:pt x="869" y="638"/>
                  </a:cubicBezTo>
                  <a:cubicBezTo>
                    <a:pt x="718" y="638"/>
                    <a:pt x="718" y="638"/>
                    <a:pt x="718" y="638"/>
                  </a:cubicBezTo>
                  <a:cubicBezTo>
                    <a:pt x="693" y="638"/>
                    <a:pt x="660" y="625"/>
                    <a:pt x="645" y="610"/>
                  </a:cubicBezTo>
                  <a:cubicBezTo>
                    <a:pt x="629" y="594"/>
                    <a:pt x="616" y="561"/>
                    <a:pt x="616" y="536"/>
                  </a:cubicBezTo>
                  <a:cubicBezTo>
                    <a:pt x="616" y="45"/>
                    <a:pt x="616" y="45"/>
                    <a:pt x="616" y="45"/>
                  </a:cubicBezTo>
                  <a:cubicBezTo>
                    <a:pt x="616" y="20"/>
                    <a:pt x="596" y="0"/>
                    <a:pt x="57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5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96"/>
                    <a:pt x="21" y="616"/>
                    <a:pt x="46" y="616"/>
                  </a:cubicBezTo>
                  <a:lnTo>
                    <a:pt x="537" y="616"/>
                  </a:lnTo>
                  <a:close/>
                </a:path>
              </a:pathLst>
            </a:custGeom>
            <a:solidFill>
              <a:srgbClr val="66B0A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" name="Freeform 25"/>
            <p:cNvSpPr>
              <a:spLocks noEditPoints="1"/>
            </p:cNvSpPr>
            <p:nvPr/>
          </p:nvSpPr>
          <p:spPr bwMode="auto">
            <a:xfrm>
              <a:off x="4506987" y="1002914"/>
              <a:ext cx="230187" cy="258843"/>
            </a:xfrm>
            <a:custGeom>
              <a:avLst/>
              <a:gdLst>
                <a:gd name="T0" fmla="*/ 28 w 131"/>
                <a:gd name="T1" fmla="*/ 16 h 147"/>
                <a:gd name="T2" fmla="*/ 103 w 131"/>
                <a:gd name="T3" fmla="*/ 16 h 147"/>
                <a:gd name="T4" fmla="*/ 118 w 131"/>
                <a:gd name="T5" fmla="*/ 61 h 147"/>
                <a:gd name="T6" fmla="*/ 127 w 131"/>
                <a:gd name="T7" fmla="*/ 65 h 147"/>
                <a:gd name="T8" fmla="*/ 131 w 131"/>
                <a:gd name="T9" fmla="*/ 74 h 147"/>
                <a:gd name="T10" fmla="*/ 130 w 131"/>
                <a:gd name="T11" fmla="*/ 101 h 147"/>
                <a:gd name="T12" fmla="*/ 123 w 131"/>
                <a:gd name="T13" fmla="*/ 108 h 147"/>
                <a:gd name="T14" fmla="*/ 116 w 131"/>
                <a:gd name="T15" fmla="*/ 109 h 147"/>
                <a:gd name="T16" fmla="*/ 65 w 131"/>
                <a:gd name="T17" fmla="*/ 147 h 147"/>
                <a:gd name="T18" fmla="*/ 76 w 131"/>
                <a:gd name="T19" fmla="*/ 132 h 147"/>
                <a:gd name="T20" fmla="*/ 107 w 131"/>
                <a:gd name="T21" fmla="*/ 109 h 147"/>
                <a:gd name="T22" fmla="*/ 98 w 131"/>
                <a:gd name="T23" fmla="*/ 105 h 147"/>
                <a:gd name="T24" fmla="*/ 95 w 131"/>
                <a:gd name="T25" fmla="*/ 74 h 147"/>
                <a:gd name="T26" fmla="*/ 96 w 131"/>
                <a:gd name="T27" fmla="*/ 69 h 147"/>
                <a:gd name="T28" fmla="*/ 107 w 131"/>
                <a:gd name="T29" fmla="*/ 56 h 147"/>
                <a:gd name="T30" fmla="*/ 35 w 131"/>
                <a:gd name="T31" fmla="*/ 38 h 147"/>
                <a:gd name="T32" fmla="*/ 28 w 131"/>
                <a:gd name="T33" fmla="*/ 62 h 147"/>
                <a:gd name="T34" fmla="*/ 35 w 131"/>
                <a:gd name="T35" fmla="*/ 69 h 147"/>
                <a:gd name="T36" fmla="*/ 36 w 131"/>
                <a:gd name="T37" fmla="*/ 96 h 147"/>
                <a:gd name="T38" fmla="*/ 32 w 131"/>
                <a:gd name="T39" fmla="*/ 105 h 147"/>
                <a:gd name="T40" fmla="*/ 24 w 131"/>
                <a:gd name="T41" fmla="*/ 109 h 147"/>
                <a:gd name="T42" fmla="*/ 8 w 131"/>
                <a:gd name="T43" fmla="*/ 108 h 147"/>
                <a:gd name="T44" fmla="*/ 0 w 131"/>
                <a:gd name="T45" fmla="*/ 96 h 147"/>
                <a:gd name="T46" fmla="*/ 1 w 131"/>
                <a:gd name="T47" fmla="*/ 69 h 147"/>
                <a:gd name="T48" fmla="*/ 13 w 131"/>
                <a:gd name="T49" fmla="*/ 61 h 147"/>
                <a:gd name="T50" fmla="*/ 61 w 131"/>
                <a:gd name="T51" fmla="*/ 135 h 147"/>
                <a:gd name="T52" fmla="*/ 65 w 131"/>
                <a:gd name="T53" fmla="*/ 131 h 147"/>
                <a:gd name="T54" fmla="*/ 13 w 131"/>
                <a:gd name="T55" fmla="*/ 73 h 147"/>
                <a:gd name="T56" fmla="*/ 12 w 131"/>
                <a:gd name="T57" fmla="*/ 74 h 147"/>
                <a:gd name="T58" fmla="*/ 12 w 131"/>
                <a:gd name="T59" fmla="*/ 97 h 147"/>
                <a:gd name="T60" fmla="*/ 18 w 131"/>
                <a:gd name="T61" fmla="*/ 97 h 147"/>
                <a:gd name="T62" fmla="*/ 24 w 131"/>
                <a:gd name="T63" fmla="*/ 97 h 147"/>
                <a:gd name="T64" fmla="*/ 25 w 131"/>
                <a:gd name="T65" fmla="*/ 96 h 147"/>
                <a:gd name="T66" fmla="*/ 25 w 131"/>
                <a:gd name="T67" fmla="*/ 74 h 147"/>
                <a:gd name="T68" fmla="*/ 24 w 131"/>
                <a:gd name="T69" fmla="*/ 73 h 147"/>
                <a:gd name="T70" fmla="*/ 18 w 131"/>
                <a:gd name="T71" fmla="*/ 73 h 147"/>
                <a:gd name="T72" fmla="*/ 107 w 131"/>
                <a:gd name="T73" fmla="*/ 73 h 147"/>
                <a:gd name="T74" fmla="*/ 106 w 131"/>
                <a:gd name="T75" fmla="*/ 74 h 147"/>
                <a:gd name="T76" fmla="*/ 106 w 131"/>
                <a:gd name="T77" fmla="*/ 97 h 147"/>
                <a:gd name="T78" fmla="*/ 113 w 131"/>
                <a:gd name="T79" fmla="*/ 97 h 147"/>
                <a:gd name="T80" fmla="*/ 118 w 131"/>
                <a:gd name="T81" fmla="*/ 97 h 147"/>
                <a:gd name="T82" fmla="*/ 119 w 131"/>
                <a:gd name="T83" fmla="*/ 96 h 147"/>
                <a:gd name="T84" fmla="*/ 119 w 131"/>
                <a:gd name="T85" fmla="*/ 74 h 147"/>
                <a:gd name="T86" fmla="*/ 118 w 131"/>
                <a:gd name="T87" fmla="*/ 73 h 147"/>
                <a:gd name="T88" fmla="*/ 113 w 131"/>
                <a:gd name="T89" fmla="*/ 73 h 147"/>
                <a:gd name="T90" fmla="*/ 95 w 131"/>
                <a:gd name="T91" fmla="*/ 24 h 147"/>
                <a:gd name="T92" fmla="*/ 36 w 131"/>
                <a:gd name="T93" fmla="*/ 24 h 147"/>
                <a:gd name="T94" fmla="*/ 65 w 131"/>
                <a:gd name="T95" fmla="*/ 19 h 147"/>
                <a:gd name="T96" fmla="*/ 103 w 131"/>
                <a:gd name="T97" fmla="*/ 3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47">
                  <a:moveTo>
                    <a:pt x="13" y="61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13" y="38"/>
                    <a:pt x="19" y="25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8" y="6"/>
                    <a:pt x="51" y="0"/>
                    <a:pt x="65" y="0"/>
                  </a:cubicBezTo>
                  <a:cubicBezTo>
                    <a:pt x="80" y="0"/>
                    <a:pt x="93" y="6"/>
                    <a:pt x="103" y="16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12" y="25"/>
                    <a:pt x="118" y="38"/>
                    <a:pt x="118" y="53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20" y="61"/>
                    <a:pt x="121" y="62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4" y="63"/>
                    <a:pt x="126" y="64"/>
                    <a:pt x="127" y="65"/>
                  </a:cubicBezTo>
                  <a:cubicBezTo>
                    <a:pt x="128" y="66"/>
                    <a:pt x="129" y="67"/>
                    <a:pt x="130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71"/>
                    <a:pt x="131" y="72"/>
                    <a:pt x="131" y="74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31" y="96"/>
                    <a:pt x="131" y="96"/>
                    <a:pt x="131" y="96"/>
                  </a:cubicBezTo>
                  <a:cubicBezTo>
                    <a:pt x="131" y="98"/>
                    <a:pt x="130" y="99"/>
                    <a:pt x="130" y="101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29" y="103"/>
                    <a:pt x="128" y="104"/>
                    <a:pt x="127" y="105"/>
                  </a:cubicBezTo>
                  <a:cubicBezTo>
                    <a:pt x="126" y="106"/>
                    <a:pt x="124" y="107"/>
                    <a:pt x="123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1" y="108"/>
                    <a:pt x="120" y="109"/>
                    <a:pt x="118" y="109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5" y="116"/>
                    <a:pt x="111" y="122"/>
                    <a:pt x="104" y="128"/>
                  </a:cubicBezTo>
                  <a:cubicBezTo>
                    <a:pt x="97" y="133"/>
                    <a:pt x="87" y="137"/>
                    <a:pt x="76" y="138"/>
                  </a:cubicBezTo>
                  <a:cubicBezTo>
                    <a:pt x="75" y="143"/>
                    <a:pt x="70" y="147"/>
                    <a:pt x="65" y="147"/>
                  </a:cubicBezTo>
                  <a:cubicBezTo>
                    <a:pt x="59" y="147"/>
                    <a:pt x="54" y="142"/>
                    <a:pt x="54" y="135"/>
                  </a:cubicBezTo>
                  <a:cubicBezTo>
                    <a:pt x="54" y="129"/>
                    <a:pt x="59" y="124"/>
                    <a:pt x="65" y="124"/>
                  </a:cubicBezTo>
                  <a:cubicBezTo>
                    <a:pt x="70" y="124"/>
                    <a:pt x="74" y="127"/>
                    <a:pt x="76" y="132"/>
                  </a:cubicBezTo>
                  <a:cubicBezTo>
                    <a:pt x="85" y="130"/>
                    <a:pt x="94" y="127"/>
                    <a:pt x="100" y="122"/>
                  </a:cubicBezTo>
                  <a:cubicBezTo>
                    <a:pt x="105" y="118"/>
                    <a:pt x="108" y="114"/>
                    <a:pt x="109" y="109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6" y="109"/>
                    <a:pt x="104" y="108"/>
                    <a:pt x="103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1" y="107"/>
                    <a:pt x="100" y="106"/>
                    <a:pt x="98" y="105"/>
                  </a:cubicBezTo>
                  <a:cubicBezTo>
                    <a:pt x="96" y="103"/>
                    <a:pt x="95" y="100"/>
                    <a:pt x="95" y="9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2"/>
                    <a:pt x="95" y="71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7"/>
                    <a:pt x="97" y="66"/>
                    <a:pt x="98" y="65"/>
                  </a:cubicBezTo>
                  <a:cubicBezTo>
                    <a:pt x="101" y="63"/>
                    <a:pt x="104" y="61"/>
                    <a:pt x="107" y="61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5" y="49"/>
                    <a:pt x="101" y="43"/>
                    <a:pt x="96" y="38"/>
                  </a:cubicBezTo>
                  <a:cubicBezTo>
                    <a:pt x="89" y="30"/>
                    <a:pt x="78" y="26"/>
                    <a:pt x="65" y="26"/>
                  </a:cubicBezTo>
                  <a:cubicBezTo>
                    <a:pt x="53" y="26"/>
                    <a:pt x="42" y="30"/>
                    <a:pt x="35" y="38"/>
                  </a:cubicBezTo>
                  <a:cubicBezTo>
                    <a:pt x="30" y="43"/>
                    <a:pt x="26" y="49"/>
                    <a:pt x="24" y="56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5" y="61"/>
                    <a:pt x="27" y="62"/>
                    <a:pt x="28" y="62"/>
                  </a:cubicBezTo>
                  <a:cubicBezTo>
                    <a:pt x="30" y="63"/>
                    <a:pt x="31" y="64"/>
                    <a:pt x="32" y="65"/>
                  </a:cubicBezTo>
                  <a:cubicBezTo>
                    <a:pt x="34" y="66"/>
                    <a:pt x="35" y="67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6" y="71"/>
                    <a:pt x="36" y="72"/>
                    <a:pt x="36" y="74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8"/>
                    <a:pt x="36" y="99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3"/>
                    <a:pt x="34" y="104"/>
                    <a:pt x="32" y="105"/>
                  </a:cubicBezTo>
                  <a:cubicBezTo>
                    <a:pt x="31" y="106"/>
                    <a:pt x="30" y="107"/>
                    <a:pt x="28" y="10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27" y="108"/>
                    <a:pt x="25" y="109"/>
                    <a:pt x="24" y="109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1" y="109"/>
                    <a:pt x="10" y="108"/>
                    <a:pt x="8" y="108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7" y="107"/>
                    <a:pt x="5" y="106"/>
                    <a:pt x="4" y="105"/>
                  </a:cubicBezTo>
                  <a:cubicBezTo>
                    <a:pt x="2" y="103"/>
                    <a:pt x="0" y="100"/>
                    <a:pt x="0" y="9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2"/>
                    <a:pt x="1" y="71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2" y="67"/>
                    <a:pt x="3" y="66"/>
                    <a:pt x="4" y="65"/>
                  </a:cubicBezTo>
                  <a:cubicBezTo>
                    <a:pt x="6" y="63"/>
                    <a:pt x="9" y="61"/>
                    <a:pt x="13" y="61"/>
                  </a:cubicBezTo>
                  <a:close/>
                  <a:moveTo>
                    <a:pt x="65" y="131"/>
                  </a:moveTo>
                  <a:cubicBezTo>
                    <a:pt x="65" y="131"/>
                    <a:pt x="65" y="131"/>
                    <a:pt x="65" y="131"/>
                  </a:cubicBezTo>
                  <a:cubicBezTo>
                    <a:pt x="63" y="131"/>
                    <a:pt x="61" y="133"/>
                    <a:pt x="61" y="135"/>
                  </a:cubicBezTo>
                  <a:cubicBezTo>
                    <a:pt x="61" y="138"/>
                    <a:pt x="63" y="140"/>
                    <a:pt x="65" y="140"/>
                  </a:cubicBezTo>
                  <a:cubicBezTo>
                    <a:pt x="68" y="140"/>
                    <a:pt x="70" y="138"/>
                    <a:pt x="70" y="135"/>
                  </a:cubicBezTo>
                  <a:cubicBezTo>
                    <a:pt x="70" y="133"/>
                    <a:pt x="68" y="131"/>
                    <a:pt x="65" y="131"/>
                  </a:cubicBezTo>
                  <a:close/>
                  <a:moveTo>
                    <a:pt x="18" y="73"/>
                  </a:moveTo>
                  <a:cubicBezTo>
                    <a:pt x="18" y="73"/>
                    <a:pt x="18" y="73"/>
                    <a:pt x="18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6"/>
                    <a:pt x="12" y="97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5" y="97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18" y="73"/>
                    <a:pt x="18" y="73"/>
                    <a:pt x="18" y="73"/>
                  </a:cubicBezTo>
                  <a:close/>
                  <a:moveTo>
                    <a:pt x="113" y="73"/>
                  </a:moveTo>
                  <a:cubicBezTo>
                    <a:pt x="113" y="73"/>
                    <a:pt x="113" y="73"/>
                    <a:pt x="113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3"/>
                    <a:pt x="107" y="73"/>
                    <a:pt x="106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6" y="96"/>
                    <a:pt x="106" y="97"/>
                    <a:pt x="106" y="97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9" y="73"/>
                    <a:pt x="119" y="73"/>
                    <a:pt x="118" y="73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3" y="73"/>
                    <a:pt x="113" y="73"/>
                    <a:pt x="113" y="73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1" y="31"/>
                    <a:pt x="98" y="27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87" y="16"/>
                    <a:pt x="77" y="11"/>
                    <a:pt x="65" y="11"/>
                  </a:cubicBezTo>
                  <a:cubicBezTo>
                    <a:pt x="54" y="11"/>
                    <a:pt x="44" y="16"/>
                    <a:pt x="36" y="24"/>
                  </a:cubicBezTo>
                  <a:cubicBezTo>
                    <a:pt x="33" y="27"/>
                    <a:pt x="30" y="31"/>
                    <a:pt x="27" y="36"/>
                  </a:cubicBezTo>
                  <a:cubicBezTo>
                    <a:pt x="28" y="35"/>
                    <a:pt x="29" y="34"/>
                    <a:pt x="30" y="34"/>
                  </a:cubicBezTo>
                  <a:cubicBezTo>
                    <a:pt x="39" y="25"/>
                    <a:pt x="52" y="19"/>
                    <a:pt x="65" y="19"/>
                  </a:cubicBezTo>
                  <a:cubicBezTo>
                    <a:pt x="79" y="19"/>
                    <a:pt x="92" y="25"/>
                    <a:pt x="101" y="34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2" y="34"/>
                    <a:pt x="103" y="35"/>
                    <a:pt x="10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" name="Freeform 26"/>
            <p:cNvSpPr>
              <a:spLocks noEditPoints="1"/>
            </p:cNvSpPr>
            <p:nvPr/>
          </p:nvSpPr>
          <p:spPr bwMode="auto">
            <a:xfrm>
              <a:off x="5550142" y="4712680"/>
              <a:ext cx="242888" cy="254078"/>
            </a:xfrm>
            <a:custGeom>
              <a:avLst/>
              <a:gdLst>
                <a:gd name="T0" fmla="*/ 4 w 139"/>
                <a:gd name="T1" fmla="*/ 139 h 145"/>
                <a:gd name="T2" fmla="*/ 56 w 139"/>
                <a:gd name="T3" fmla="*/ 133 h 145"/>
                <a:gd name="T4" fmla="*/ 24 w 139"/>
                <a:gd name="T5" fmla="*/ 117 h 145"/>
                <a:gd name="T6" fmla="*/ 20 w 139"/>
                <a:gd name="T7" fmla="*/ 115 h 145"/>
                <a:gd name="T8" fmla="*/ 2 w 139"/>
                <a:gd name="T9" fmla="*/ 89 h 145"/>
                <a:gd name="T10" fmla="*/ 24 w 139"/>
                <a:gd name="T11" fmla="*/ 70 h 145"/>
                <a:gd name="T12" fmla="*/ 56 w 139"/>
                <a:gd name="T13" fmla="*/ 58 h 145"/>
                <a:gd name="T14" fmla="*/ 19 w 139"/>
                <a:gd name="T15" fmla="*/ 53 h 145"/>
                <a:gd name="T16" fmla="*/ 19 w 139"/>
                <a:gd name="T17" fmla="*/ 18 h 145"/>
                <a:gd name="T18" fmla="*/ 25 w 139"/>
                <a:gd name="T19" fmla="*/ 12 h 145"/>
                <a:gd name="T20" fmla="*/ 56 w 139"/>
                <a:gd name="T21" fmla="*/ 3 h 145"/>
                <a:gd name="T22" fmla="*/ 60 w 139"/>
                <a:gd name="T23" fmla="*/ 0 h 145"/>
                <a:gd name="T24" fmla="*/ 82 w 139"/>
                <a:gd name="T25" fmla="*/ 3 h 145"/>
                <a:gd name="T26" fmla="*/ 82 w 139"/>
                <a:gd name="T27" fmla="*/ 12 h 145"/>
                <a:gd name="T28" fmla="*/ 119 w 139"/>
                <a:gd name="T29" fmla="*/ 14 h 145"/>
                <a:gd name="T30" fmla="*/ 136 w 139"/>
                <a:gd name="T31" fmla="*/ 39 h 145"/>
                <a:gd name="T32" fmla="*/ 119 w 139"/>
                <a:gd name="T33" fmla="*/ 57 h 145"/>
                <a:gd name="T34" fmla="*/ 115 w 139"/>
                <a:gd name="T35" fmla="*/ 58 h 145"/>
                <a:gd name="T36" fmla="*/ 82 w 139"/>
                <a:gd name="T37" fmla="*/ 70 h 145"/>
                <a:gd name="T38" fmla="*/ 114 w 139"/>
                <a:gd name="T39" fmla="*/ 70 h 145"/>
                <a:gd name="T40" fmla="*/ 120 w 139"/>
                <a:gd name="T41" fmla="*/ 111 h 145"/>
                <a:gd name="T42" fmla="*/ 114 w 139"/>
                <a:gd name="T43" fmla="*/ 117 h 145"/>
                <a:gd name="T44" fmla="*/ 82 w 139"/>
                <a:gd name="T45" fmla="*/ 133 h 145"/>
                <a:gd name="T46" fmla="*/ 135 w 139"/>
                <a:gd name="T47" fmla="*/ 139 h 145"/>
                <a:gd name="T48" fmla="*/ 10 w 139"/>
                <a:gd name="T49" fmla="*/ 145 h 145"/>
                <a:gd name="T50" fmla="*/ 63 w 139"/>
                <a:gd name="T51" fmla="*/ 133 h 145"/>
                <a:gd name="T52" fmla="*/ 76 w 139"/>
                <a:gd name="T53" fmla="*/ 117 h 145"/>
                <a:gd name="T54" fmla="*/ 63 w 139"/>
                <a:gd name="T55" fmla="*/ 133 h 145"/>
                <a:gd name="T56" fmla="*/ 76 w 139"/>
                <a:gd name="T57" fmla="*/ 6 h 145"/>
                <a:gd name="T58" fmla="*/ 63 w 139"/>
                <a:gd name="T59" fmla="*/ 12 h 145"/>
                <a:gd name="T60" fmla="*/ 76 w 139"/>
                <a:gd name="T61" fmla="*/ 6 h 145"/>
                <a:gd name="T62" fmla="*/ 76 w 139"/>
                <a:gd name="T63" fmla="*/ 70 h 145"/>
                <a:gd name="T64" fmla="*/ 63 w 139"/>
                <a:gd name="T65" fmla="*/ 58 h 145"/>
                <a:gd name="T66" fmla="*/ 76 w 139"/>
                <a:gd name="T67" fmla="*/ 70 h 145"/>
                <a:gd name="T68" fmla="*/ 113 w 139"/>
                <a:gd name="T69" fmla="*/ 23 h 145"/>
                <a:gd name="T70" fmla="*/ 30 w 139"/>
                <a:gd name="T71" fmla="*/ 47 h 145"/>
                <a:gd name="T72" fmla="*/ 125 w 139"/>
                <a:gd name="T73" fmla="*/ 35 h 145"/>
                <a:gd name="T74" fmla="*/ 109 w 139"/>
                <a:gd name="T75" fmla="*/ 81 h 145"/>
                <a:gd name="T76" fmla="*/ 26 w 139"/>
                <a:gd name="T77" fmla="*/ 81 h 145"/>
                <a:gd name="T78" fmla="*/ 26 w 139"/>
                <a:gd name="T79" fmla="*/ 105 h 145"/>
                <a:gd name="T80" fmla="*/ 109 w 139"/>
                <a:gd name="T81" fmla="*/ 8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145">
                  <a:moveTo>
                    <a:pt x="10" y="145"/>
                  </a:moveTo>
                  <a:cubicBezTo>
                    <a:pt x="6" y="145"/>
                    <a:pt x="4" y="142"/>
                    <a:pt x="4" y="139"/>
                  </a:cubicBezTo>
                  <a:cubicBezTo>
                    <a:pt x="4" y="136"/>
                    <a:pt x="6" y="133"/>
                    <a:pt x="10" y="133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2" y="117"/>
                    <a:pt x="21" y="116"/>
                    <a:pt x="20" y="115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0" y="95"/>
                    <a:pt x="0" y="92"/>
                    <a:pt x="2" y="8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1"/>
                    <a:pt x="22" y="70"/>
                    <a:pt x="24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1" y="58"/>
                    <a:pt x="19" y="56"/>
                    <a:pt x="19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4"/>
                    <a:pt x="21" y="12"/>
                    <a:pt x="24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1"/>
                    <a:pt x="58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1" y="0"/>
                    <a:pt x="82" y="1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7" y="12"/>
                    <a:pt x="118" y="13"/>
                    <a:pt x="119" y="14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9" y="33"/>
                    <a:pt x="139" y="37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19" y="57"/>
                    <a:pt x="119" y="57"/>
                    <a:pt x="119" y="57"/>
                  </a:cubicBezTo>
                  <a:cubicBezTo>
                    <a:pt x="118" y="58"/>
                    <a:pt x="116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8" y="70"/>
                    <a:pt x="120" y="73"/>
                    <a:pt x="120" y="76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4"/>
                    <a:pt x="118" y="117"/>
                    <a:pt x="114" y="117"/>
                  </a:cubicBezTo>
                  <a:cubicBezTo>
                    <a:pt x="82" y="117"/>
                    <a:pt x="82" y="117"/>
                    <a:pt x="82" y="117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2" y="133"/>
                    <a:pt x="135" y="136"/>
                    <a:pt x="135" y="139"/>
                  </a:cubicBezTo>
                  <a:cubicBezTo>
                    <a:pt x="135" y="142"/>
                    <a:pt x="132" y="145"/>
                    <a:pt x="129" y="145"/>
                  </a:cubicBezTo>
                  <a:cubicBezTo>
                    <a:pt x="10" y="145"/>
                    <a:pt x="10" y="145"/>
                    <a:pt x="10" y="145"/>
                  </a:cubicBezTo>
                  <a:close/>
                  <a:moveTo>
                    <a:pt x="63" y="133"/>
                  </a:moveTo>
                  <a:cubicBezTo>
                    <a:pt x="63" y="133"/>
                    <a:pt x="63" y="133"/>
                    <a:pt x="63" y="133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33"/>
                    <a:pt x="63" y="133"/>
                    <a:pt x="63" y="133"/>
                  </a:cubicBezTo>
                  <a:close/>
                  <a:moveTo>
                    <a:pt x="76" y="6"/>
                  </a:moveTo>
                  <a:cubicBezTo>
                    <a:pt x="76" y="6"/>
                    <a:pt x="76" y="6"/>
                    <a:pt x="76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6"/>
                    <a:pt x="76" y="6"/>
                    <a:pt x="76" y="6"/>
                  </a:cubicBezTo>
                  <a:close/>
                  <a:moveTo>
                    <a:pt x="76" y="70"/>
                  </a:moveTo>
                  <a:cubicBezTo>
                    <a:pt x="76" y="70"/>
                    <a:pt x="76" y="70"/>
                    <a:pt x="76" y="70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76" y="70"/>
                    <a:pt x="76" y="70"/>
                    <a:pt x="76" y="70"/>
                  </a:cubicBezTo>
                  <a:close/>
                  <a:moveTo>
                    <a:pt x="113" y="23"/>
                  </a:moveTo>
                  <a:cubicBezTo>
                    <a:pt x="113" y="23"/>
                    <a:pt x="113" y="23"/>
                    <a:pt x="113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13" y="23"/>
                    <a:pt x="113" y="23"/>
                    <a:pt x="113" y="23"/>
                  </a:cubicBezTo>
                  <a:close/>
                  <a:moveTo>
                    <a:pt x="109" y="81"/>
                  </a:moveTo>
                  <a:cubicBezTo>
                    <a:pt x="109" y="81"/>
                    <a:pt x="109" y="81"/>
                    <a:pt x="109" y="81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81"/>
                    <a:pt x="109" y="81"/>
                    <a:pt x="109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" name="Freeform 27"/>
            <p:cNvSpPr>
              <a:spLocks noEditPoints="1"/>
            </p:cNvSpPr>
            <p:nvPr/>
          </p:nvSpPr>
          <p:spPr bwMode="auto">
            <a:xfrm>
              <a:off x="2864154" y="3063487"/>
              <a:ext cx="219075" cy="257254"/>
            </a:xfrm>
            <a:custGeom>
              <a:avLst/>
              <a:gdLst>
                <a:gd name="T0" fmla="*/ 6 w 125"/>
                <a:gd name="T1" fmla="*/ 0 h 147"/>
                <a:gd name="T2" fmla="*/ 6 w 125"/>
                <a:gd name="T3" fmla="*/ 0 h 147"/>
                <a:gd name="T4" fmla="*/ 6 w 125"/>
                <a:gd name="T5" fmla="*/ 0 h 147"/>
                <a:gd name="T6" fmla="*/ 6 w 125"/>
                <a:gd name="T7" fmla="*/ 0 h 147"/>
                <a:gd name="T8" fmla="*/ 119 w 125"/>
                <a:gd name="T9" fmla="*/ 0 h 147"/>
                <a:gd name="T10" fmla="*/ 124 w 125"/>
                <a:gd name="T11" fmla="*/ 6 h 147"/>
                <a:gd name="T12" fmla="*/ 123 w 125"/>
                <a:gd name="T13" fmla="*/ 10 h 147"/>
                <a:gd name="T14" fmla="*/ 94 w 125"/>
                <a:gd name="T15" fmla="*/ 38 h 147"/>
                <a:gd name="T16" fmla="*/ 123 w 125"/>
                <a:gd name="T17" fmla="*/ 66 h 147"/>
                <a:gd name="T18" fmla="*/ 123 w 125"/>
                <a:gd name="T19" fmla="*/ 74 h 147"/>
                <a:gd name="T20" fmla="*/ 119 w 125"/>
                <a:gd name="T21" fmla="*/ 76 h 147"/>
                <a:gd name="T22" fmla="*/ 118 w 125"/>
                <a:gd name="T23" fmla="*/ 76 h 147"/>
                <a:gd name="T24" fmla="*/ 12 w 125"/>
                <a:gd name="T25" fmla="*/ 76 h 147"/>
                <a:gd name="T26" fmla="*/ 12 w 125"/>
                <a:gd name="T27" fmla="*/ 142 h 147"/>
                <a:gd name="T28" fmla="*/ 6 w 125"/>
                <a:gd name="T29" fmla="*/ 147 h 147"/>
                <a:gd name="T30" fmla="*/ 0 w 125"/>
                <a:gd name="T31" fmla="*/ 142 h 147"/>
                <a:gd name="T32" fmla="*/ 0 w 125"/>
                <a:gd name="T33" fmla="*/ 70 h 147"/>
                <a:gd name="T34" fmla="*/ 0 w 125"/>
                <a:gd name="T35" fmla="*/ 70 h 147"/>
                <a:gd name="T36" fmla="*/ 0 w 125"/>
                <a:gd name="T37" fmla="*/ 70 h 147"/>
                <a:gd name="T38" fmla="*/ 0 w 125"/>
                <a:gd name="T39" fmla="*/ 6 h 147"/>
                <a:gd name="T40" fmla="*/ 6 w 125"/>
                <a:gd name="T41" fmla="*/ 0 h 147"/>
                <a:gd name="T42" fmla="*/ 6 w 125"/>
                <a:gd name="T43" fmla="*/ 0 h 147"/>
                <a:gd name="T44" fmla="*/ 6 w 125"/>
                <a:gd name="T45" fmla="*/ 0 h 147"/>
                <a:gd name="T46" fmla="*/ 6 w 125"/>
                <a:gd name="T47" fmla="*/ 0 h 147"/>
                <a:gd name="T48" fmla="*/ 6 w 125"/>
                <a:gd name="T49" fmla="*/ 0 h 147"/>
                <a:gd name="T50" fmla="*/ 12 w 125"/>
                <a:gd name="T51" fmla="*/ 11 h 147"/>
                <a:gd name="T52" fmla="*/ 12 w 125"/>
                <a:gd name="T53" fmla="*/ 11 h 147"/>
                <a:gd name="T54" fmla="*/ 12 w 125"/>
                <a:gd name="T55" fmla="*/ 64 h 147"/>
                <a:gd name="T56" fmla="*/ 105 w 125"/>
                <a:gd name="T57" fmla="*/ 64 h 147"/>
                <a:gd name="T58" fmla="*/ 82 w 125"/>
                <a:gd name="T59" fmla="*/ 42 h 147"/>
                <a:gd name="T60" fmla="*/ 82 w 125"/>
                <a:gd name="T61" fmla="*/ 34 h 147"/>
                <a:gd name="T62" fmla="*/ 105 w 125"/>
                <a:gd name="T63" fmla="*/ 11 h 147"/>
                <a:gd name="T64" fmla="*/ 12 w 125"/>
                <a:gd name="T65" fmla="*/ 1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" h="147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2" y="0"/>
                    <a:pt x="124" y="2"/>
                    <a:pt x="124" y="6"/>
                  </a:cubicBezTo>
                  <a:cubicBezTo>
                    <a:pt x="124" y="7"/>
                    <a:pt x="124" y="9"/>
                    <a:pt x="123" y="10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25" y="68"/>
                    <a:pt x="125" y="72"/>
                    <a:pt x="123" y="74"/>
                  </a:cubicBezTo>
                  <a:cubicBezTo>
                    <a:pt x="121" y="75"/>
                    <a:pt x="120" y="76"/>
                    <a:pt x="119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2" y="145"/>
                    <a:pt x="9" y="147"/>
                    <a:pt x="6" y="147"/>
                  </a:cubicBezTo>
                  <a:cubicBezTo>
                    <a:pt x="3" y="147"/>
                    <a:pt x="0" y="145"/>
                    <a:pt x="0" y="14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lose/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0" y="40"/>
                    <a:pt x="80" y="36"/>
                    <a:pt x="82" y="34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2" y="11"/>
                    <a:pt x="12" y="11"/>
                    <a:pt x="1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" name="Rectangle 29"/>
            <p:cNvSpPr>
              <a:spLocks noChangeArrowheads="1"/>
            </p:cNvSpPr>
            <p:nvPr/>
          </p:nvSpPr>
          <p:spPr bwMode="auto">
            <a:xfrm>
              <a:off x="5083690" y="1699986"/>
              <a:ext cx="863600" cy="740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4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充分利用了曲线的特性：饱满、优雅、华丽而柔软。</a:t>
              </a:r>
              <a:endParaRPr lang="zh-CN" altLang="en-US" sz="1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6" name="Rectangle 31"/>
            <p:cNvSpPr>
              <a:spLocks noChangeArrowheads="1"/>
            </p:cNvSpPr>
            <p:nvPr/>
          </p:nvSpPr>
          <p:spPr bwMode="auto">
            <a:xfrm>
              <a:off x="4010243" y="3194419"/>
              <a:ext cx="1224477" cy="1110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4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条形码作为现代商品必备的一种识别性符号，给人以时尚、前卫的感觉，能使观众体会到产品的流行与时尚。</a:t>
              </a:r>
              <a:endParaRPr lang="zh-CN" altLang="en-US" sz="1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7" name="Rectangle 32"/>
            <p:cNvSpPr>
              <a:spLocks noChangeArrowheads="1"/>
            </p:cNvSpPr>
            <p:nvPr/>
          </p:nvSpPr>
          <p:spPr bwMode="auto">
            <a:xfrm>
              <a:off x="3322157" y="1768047"/>
              <a:ext cx="1110432" cy="1110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l"/>
              <a:r>
                <a:rPr lang="zh-CN" altLang="en-US" sz="140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画面中心是一个条形码，条形码每条线的前段都演变成了长长的、向上翘起的睫毛，优雅而时尚。</a:t>
              </a:r>
              <a:endPara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pic>
        <p:nvPicPr>
          <p:cNvPr id="3" name="内容占位符 2" descr="图1-1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257925" y="1377315"/>
            <a:ext cx="5832475" cy="37763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rot="5400000">
            <a:off x="5312434" y="-968375"/>
            <a:ext cx="740229" cy="3875314"/>
            <a:chOff x="553109" y="1553028"/>
            <a:chExt cx="740229" cy="3875314"/>
          </a:xfrm>
        </p:grpSpPr>
        <p:sp>
          <p:nvSpPr>
            <p:cNvPr id="4" name="矩形: 圆角 3"/>
            <p:cNvSpPr/>
            <p:nvPr/>
          </p:nvSpPr>
          <p:spPr>
            <a:xfrm>
              <a:off x="553109" y="1553028"/>
              <a:ext cx="740229" cy="387531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66B0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2"/>
            <p:cNvSpPr>
              <a:spLocks noChangeArrowheads="1"/>
            </p:cNvSpPr>
            <p:nvPr/>
          </p:nvSpPr>
          <p:spPr bwMode="auto">
            <a:xfrm>
              <a:off x="615339" y="2153103"/>
              <a:ext cx="613410" cy="2518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vert270" wrap="square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rgbClr val="66B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实训模块</a:t>
              </a:r>
              <a:endParaRPr lang="zh-CN" altLang="en-US" sz="2800" spc="600" dirty="0">
                <a:solidFill>
                  <a:srgbClr val="66B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7028" y="1684229"/>
            <a:ext cx="7940675" cy="4446905"/>
            <a:chOff x="127007" y="2302671"/>
            <a:chExt cx="8052539" cy="4509552"/>
          </a:xfrm>
        </p:grpSpPr>
        <p:sp>
          <p:nvSpPr>
            <p:cNvPr id="7" name="椭圆 6"/>
            <p:cNvSpPr/>
            <p:nvPr/>
          </p:nvSpPr>
          <p:spPr bwMode="auto">
            <a:xfrm>
              <a:off x="127007" y="2878212"/>
              <a:ext cx="2952328" cy="2952328"/>
            </a:xfrm>
            <a:prstGeom prst="ellipse">
              <a:avLst/>
            </a:prstGeom>
            <a:solidFill>
              <a:srgbClr val="66B0AA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33"/>
            <p:cNvSpPr txBox="1"/>
            <p:nvPr/>
          </p:nvSpPr>
          <p:spPr>
            <a:xfrm>
              <a:off x="385873" y="4014769"/>
              <a:ext cx="2435402" cy="529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一、作品点评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892350" y="2302671"/>
              <a:ext cx="864096" cy="864096"/>
              <a:chOff x="1674976" y="1802420"/>
              <a:chExt cx="864096" cy="864096"/>
            </a:xfrm>
            <a:gradFill>
              <a:gsLst>
                <a:gs pos="0">
                  <a:schemeClr val="accent5">
                    <a:lumMod val="60000"/>
                    <a:lumOff val="40000"/>
                  </a:schemeClr>
                </a:gs>
                <a:gs pos="38000">
                  <a:srgbClr val="00B0F0"/>
                </a:gs>
              </a:gsLst>
              <a:lin ang="3600000" scaled="0"/>
            </a:gradFill>
          </p:grpSpPr>
          <p:sp>
            <p:nvSpPr>
              <p:cNvPr id="28" name="椭圆 27"/>
              <p:cNvSpPr/>
              <p:nvPr/>
            </p:nvSpPr>
            <p:spPr bwMode="auto">
              <a:xfrm>
                <a:off x="1674976" y="1802420"/>
                <a:ext cx="864096" cy="864096"/>
              </a:xfrm>
              <a:prstGeom prst="ellipse">
                <a:avLst/>
              </a:prstGeom>
              <a:solidFill>
                <a:srgbClr val="66B0AA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1600" b="0" i="0" u="none" strike="noStrike" cap="none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TextBox 36"/>
              <p:cNvSpPr txBox="1"/>
              <p:nvPr/>
            </p:nvSpPr>
            <p:spPr>
              <a:xfrm>
                <a:off x="1769498" y="1938130"/>
                <a:ext cx="674943" cy="5930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3379681" y="3587892"/>
              <a:ext cx="864096" cy="864096"/>
              <a:chOff x="2162307" y="3087641"/>
              <a:chExt cx="864096" cy="864096"/>
            </a:xfrm>
            <a:gradFill>
              <a:gsLst>
                <a:gs pos="0">
                  <a:schemeClr val="accent5">
                    <a:lumMod val="60000"/>
                    <a:lumOff val="40000"/>
                  </a:schemeClr>
                </a:gs>
                <a:gs pos="38000">
                  <a:srgbClr val="00B0F0"/>
                </a:gs>
              </a:gsLst>
              <a:lin ang="3600000" scaled="0"/>
            </a:gradFill>
          </p:grpSpPr>
          <p:sp>
            <p:nvSpPr>
              <p:cNvPr id="26" name="椭圆 25"/>
              <p:cNvSpPr/>
              <p:nvPr/>
            </p:nvSpPr>
            <p:spPr bwMode="auto">
              <a:xfrm>
                <a:off x="2162307" y="3087641"/>
                <a:ext cx="864096" cy="864096"/>
              </a:xfrm>
              <a:prstGeom prst="ellipse">
                <a:avLst/>
              </a:prstGeom>
              <a:solidFill>
                <a:srgbClr val="66B0AA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1600" b="0" i="0" u="none" strike="noStrike" cap="none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TextBox 39"/>
              <p:cNvSpPr txBox="1"/>
              <p:nvPr/>
            </p:nvSpPr>
            <p:spPr>
              <a:xfrm>
                <a:off x="2255388" y="3222968"/>
                <a:ext cx="674943" cy="5930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105677" y="5174526"/>
              <a:ext cx="864096" cy="864096"/>
              <a:chOff x="1888303" y="4674275"/>
              <a:chExt cx="864096" cy="864096"/>
            </a:xfrm>
            <a:gradFill>
              <a:gsLst>
                <a:gs pos="0">
                  <a:schemeClr val="accent5">
                    <a:lumMod val="60000"/>
                    <a:lumOff val="40000"/>
                  </a:schemeClr>
                </a:gs>
                <a:gs pos="38000">
                  <a:srgbClr val="00B0F0"/>
                </a:gs>
              </a:gsLst>
              <a:lin ang="3600000" scaled="0"/>
            </a:gradFill>
          </p:grpSpPr>
          <p:sp>
            <p:nvSpPr>
              <p:cNvPr id="24" name="椭圆 23"/>
              <p:cNvSpPr/>
              <p:nvPr/>
            </p:nvSpPr>
            <p:spPr bwMode="auto">
              <a:xfrm>
                <a:off x="1888303" y="4674275"/>
                <a:ext cx="864096" cy="864096"/>
              </a:xfrm>
              <a:prstGeom prst="ellipse">
                <a:avLst/>
              </a:prstGeom>
              <a:solidFill>
                <a:srgbClr val="66B0AA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1600" b="0" i="0" u="none" strike="noStrike" cap="none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TextBox 42"/>
              <p:cNvSpPr txBox="1"/>
              <p:nvPr/>
            </p:nvSpPr>
            <p:spPr>
              <a:xfrm>
                <a:off x="1982910" y="4809245"/>
                <a:ext cx="674943" cy="5930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" name="标题 11"/>
            <p:cNvSpPr txBox="1"/>
            <p:nvPr/>
          </p:nvSpPr>
          <p:spPr>
            <a:xfrm>
              <a:off x="3874770" y="2548658"/>
              <a:ext cx="2982756" cy="32970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作品赏析：节电海报设计</a:t>
              </a:r>
              <a:endParaRPr 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标题 11"/>
            <p:cNvSpPr txBox="1"/>
            <p:nvPr/>
          </p:nvSpPr>
          <p:spPr>
            <a:xfrm>
              <a:off x="4313297" y="3888556"/>
              <a:ext cx="3866249" cy="368981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作品类型：线构成设计海报</a:t>
              </a:r>
              <a:endParaRPr 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标题 11"/>
            <p:cNvSpPr txBox="1"/>
            <p:nvPr/>
          </p:nvSpPr>
          <p:spPr>
            <a:xfrm>
              <a:off x="4044128" y="5451566"/>
              <a:ext cx="3866249" cy="1360657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点评：</a:t>
              </a:r>
              <a:r>
                <a:rPr 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右图是一张呼吁节电的海报，画面中简洁的直线带有向下的方向感且整体方向一致，给人一种极强的心理暗示，即能引起观者关灯的共鸣，也能将不插电的想法表达出来。</a:t>
              </a:r>
              <a:endParaRPr 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2" name="图片 1" descr="图4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7040" y="993140"/>
            <a:ext cx="3718560" cy="50361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7025" y="1296035"/>
            <a:ext cx="2936875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谈谈自己的解读。</a:t>
            </a:r>
            <a:endParaRPr lang="zh-CN" altLang="en-US" sz="28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1809" y="1498600"/>
            <a:ext cx="740229" cy="3875314"/>
            <a:chOff x="553109" y="1553028"/>
            <a:chExt cx="740229" cy="3875314"/>
          </a:xfrm>
        </p:grpSpPr>
        <p:sp>
          <p:nvSpPr>
            <p:cNvPr id="4" name="矩形: 圆角 3"/>
            <p:cNvSpPr/>
            <p:nvPr/>
          </p:nvSpPr>
          <p:spPr>
            <a:xfrm>
              <a:off x="553109" y="1553028"/>
              <a:ext cx="740229" cy="387531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66B0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2"/>
            <p:cNvSpPr>
              <a:spLocks noChangeArrowheads="1"/>
            </p:cNvSpPr>
            <p:nvPr/>
          </p:nvSpPr>
          <p:spPr bwMode="auto">
            <a:xfrm>
              <a:off x="615412" y="2184595"/>
              <a:ext cx="613410" cy="2708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rgbClr val="66B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二、实训内容</a:t>
              </a:r>
              <a:endParaRPr lang="zh-CN" altLang="en-US" sz="2800" spc="600" dirty="0">
                <a:solidFill>
                  <a:srgbClr val="66B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54773" y="1300819"/>
            <a:ext cx="9740544" cy="2761907"/>
            <a:chOff x="1896708" y="1731349"/>
            <a:chExt cx="9740544" cy="2761907"/>
          </a:xfrm>
        </p:grpSpPr>
        <p:grpSp>
          <p:nvGrpSpPr>
            <p:cNvPr id="66" name="组合 65"/>
            <p:cNvGrpSpPr/>
            <p:nvPr/>
          </p:nvGrpSpPr>
          <p:grpSpPr>
            <a:xfrm>
              <a:off x="1896708" y="1731349"/>
              <a:ext cx="5440681" cy="1327774"/>
              <a:chOff x="899592" y="987574"/>
              <a:chExt cx="4425892" cy="1080120"/>
            </a:xfrm>
            <a:solidFill>
              <a:srgbClr val="FFABB1"/>
            </a:solidFill>
          </p:grpSpPr>
          <p:grpSp>
            <p:nvGrpSpPr>
              <p:cNvPr id="67" name="组合 66"/>
              <p:cNvGrpSpPr/>
              <p:nvPr/>
            </p:nvGrpSpPr>
            <p:grpSpPr>
              <a:xfrm>
                <a:off x="899592" y="987574"/>
                <a:ext cx="2075400" cy="1080120"/>
                <a:chOff x="899592" y="987574"/>
                <a:chExt cx="2075400" cy="1080120"/>
              </a:xfrm>
              <a:grpFill/>
            </p:grpSpPr>
            <p:cxnSp>
              <p:nvCxnSpPr>
                <p:cNvPr id="74" name="直接连接符 73"/>
                <p:cNvCxnSpPr/>
                <p:nvPr/>
              </p:nvCxnSpPr>
              <p:spPr>
                <a:xfrm>
                  <a:off x="899592" y="987574"/>
                  <a:ext cx="2075400" cy="0"/>
                </a:xfrm>
                <a:prstGeom prst="line">
                  <a:avLst/>
                </a:prstGeom>
                <a:grpFill/>
                <a:ln w="12700">
                  <a:solidFill>
                    <a:srgbClr val="66B0A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/>
                <p:nvPr/>
              </p:nvCxnSpPr>
              <p:spPr>
                <a:xfrm>
                  <a:off x="899592" y="987574"/>
                  <a:ext cx="0" cy="1080120"/>
                </a:xfrm>
                <a:prstGeom prst="line">
                  <a:avLst/>
                </a:prstGeom>
                <a:grpFill/>
                <a:ln w="12700">
                  <a:solidFill>
                    <a:srgbClr val="66B0A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77" name="Picture 2" descr="E:\PPT\0。图片\PNG\2、win7风格\灰色超全扁平化图标\826.png"/>
                <p:cNvPicPr>
                  <a:picLocks noChangeAspect="1" noChangeArrowheads="1"/>
                </p:cNvPicPr>
                <p:nvPr/>
              </p:nvPicPr>
              <p:blipFill>
                <a:blip r:embed="rId1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33179" y="1190684"/>
                  <a:ext cx="452760" cy="452760"/>
                </a:xfrm>
                <a:prstGeom prst="rect">
                  <a:avLst/>
                </a:prstGeom>
                <a:solidFill>
                  <a:srgbClr val="66B0AA"/>
                </a:solidFill>
              </p:spPr>
            </p:pic>
          </p:grpSp>
          <p:sp>
            <p:nvSpPr>
              <p:cNvPr id="69" name="TextBox 39"/>
              <p:cNvSpPr txBox="1"/>
              <p:nvPr/>
            </p:nvSpPr>
            <p:spPr>
              <a:xfrm>
                <a:off x="1923932" y="1720574"/>
                <a:ext cx="3401552" cy="3267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设计一幅线描图，然后涂色。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9" name="矩形 98"/>
            <p:cNvSpPr/>
            <p:nvPr/>
          </p:nvSpPr>
          <p:spPr>
            <a:xfrm>
              <a:off x="1896794" y="4447536"/>
              <a:ext cx="9740458" cy="4572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3" tIns="45716" rIns="91433" bIns="45716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 bwMode="auto">
          <a:xfrm>
            <a:off x="2311172" y="-365552"/>
            <a:ext cx="7589109" cy="7589106"/>
          </a:xfrm>
          <a:prstGeom prst="ellipse">
            <a:avLst/>
          </a:prstGeom>
          <a:noFill/>
          <a:ln>
            <a:solidFill>
              <a:srgbClr val="66B0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8" name="矩形 17"/>
          <p:cNvSpPr/>
          <p:nvPr/>
        </p:nvSpPr>
        <p:spPr>
          <a:xfrm>
            <a:off x="4048553" y="1696705"/>
            <a:ext cx="4237739" cy="8305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eaLnBrk="1" hangingPunct="1">
              <a:defRPr/>
            </a:pPr>
            <a:r>
              <a:rPr lang="zh-CN" altLang="en-US" sz="5400" noProof="1">
                <a:solidFill>
                  <a:srgbClr val="66B0A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思考与练习</a:t>
            </a:r>
            <a:endParaRPr lang="zh-CN" altLang="en-US" sz="5400" noProof="1">
              <a:solidFill>
                <a:srgbClr val="66B0A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30625" y="3246120"/>
            <a:ext cx="4873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一、填空题。（见书 </a:t>
            </a:r>
            <a:r>
              <a:rPr lang="en-US" altLang="zh-CN"/>
              <a:t>P7</a:t>
            </a:r>
            <a:r>
              <a:rPr lang="zh-CN" altLang="en-US"/>
              <a:t>。）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730625" y="3958590"/>
            <a:ext cx="50317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二、操作题。</a:t>
            </a:r>
            <a:r>
              <a:rPr lang="zh-CN" altLang="en-US">
                <a:sym typeface="+mn-ea"/>
              </a:rPr>
              <a:t>（见书 </a:t>
            </a:r>
            <a:r>
              <a:rPr lang="en-US" altLang="zh-CN">
                <a:sym typeface="+mn-ea"/>
              </a:rPr>
              <a:t>P7</a:t>
            </a:r>
            <a:r>
              <a:rPr lang="zh-CN" altLang="en-US">
                <a:sym typeface="+mn-ea"/>
              </a:rPr>
              <a:t>。）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         听一段音乐，利用不同的工具创作一幅作品。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30" name="TextBox 3"/>
          <p:cNvSpPr txBox="1"/>
          <p:nvPr/>
        </p:nvSpPr>
        <p:spPr>
          <a:xfrm>
            <a:off x="3586912" y="877513"/>
            <a:ext cx="1538883" cy="51045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8800" spc="300" dirty="0">
                <a:solidFill>
                  <a:srgbClr val="66B0AA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谢谢观看</a:t>
            </a:r>
            <a:endParaRPr lang="en-US" altLang="zh-CN" sz="8800" spc="300" dirty="0">
              <a:solidFill>
                <a:srgbClr val="66B0AA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50" name="椭圆 49"/>
          <p:cNvSpPr/>
          <p:nvPr/>
        </p:nvSpPr>
        <p:spPr bwMode="auto">
          <a:xfrm>
            <a:off x="2436495" y="-114300"/>
            <a:ext cx="7463790" cy="7337425"/>
          </a:xfrm>
          <a:prstGeom prst="ellipse">
            <a:avLst/>
          </a:prstGeom>
          <a:noFill/>
          <a:ln>
            <a:solidFill>
              <a:srgbClr val="66B0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4" name="内容占位符 3" descr="图1-11"/>
          <p:cNvPicPr>
            <a:picLocks noChangeAspect="1"/>
          </p:cNvPicPr>
          <p:nvPr>
            <p:ph idx="1"/>
          </p:nvPr>
        </p:nvPicPr>
        <p:blipFill>
          <a:blip r:embed="rId2"/>
          <a:srcRect l="11353" r="11744"/>
          <a:stretch>
            <a:fillRect/>
          </a:stretch>
        </p:blipFill>
        <p:spPr>
          <a:xfrm>
            <a:off x="5293360" y="1182370"/>
            <a:ext cx="4124960" cy="4023360"/>
          </a:xfrm>
          <a:prstGeom prst="ellipse">
            <a:avLst/>
          </a:prstGeom>
        </p:spPr>
      </p:pic>
      <p:pic>
        <p:nvPicPr>
          <p:cNvPr id="5" name="图片 4" descr="b40e60039a45651e3d331d8b34daada7"/>
          <p:cNvPicPr>
            <a:picLocks noChangeAspect="1"/>
          </p:cNvPicPr>
          <p:nvPr/>
        </p:nvPicPr>
        <p:blipFill>
          <a:blip r:embed="rId3"/>
          <a:srcRect b="2542"/>
          <a:stretch>
            <a:fillRect/>
          </a:stretch>
        </p:blipFill>
        <p:spPr>
          <a:xfrm>
            <a:off x="331470" y="4483100"/>
            <a:ext cx="1975485" cy="1804035"/>
          </a:xfrm>
          <a:prstGeom prst="rect">
            <a:avLst/>
          </a:prstGeom>
        </p:spPr>
      </p:pic>
      <p:pic>
        <p:nvPicPr>
          <p:cNvPr id="3" name="图片 2" descr="图1-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8080" y="579755"/>
            <a:ext cx="1852295" cy="24244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1000">
        <p14:warp dir="in"/>
      </p:transition>
    </mc:Choice>
    <mc:Fallback>
      <p:transition spd="slow" advClick="0" advTm="1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7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50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50" grpId="0" bldLvl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24" name="椭圆 23"/>
          <p:cNvSpPr/>
          <p:nvPr/>
        </p:nvSpPr>
        <p:spPr bwMode="auto">
          <a:xfrm>
            <a:off x="2311172" y="-365552"/>
            <a:ext cx="7589109" cy="7589106"/>
          </a:xfrm>
          <a:prstGeom prst="ellipse">
            <a:avLst/>
          </a:prstGeom>
          <a:noFill/>
          <a:ln>
            <a:solidFill>
              <a:srgbClr val="66B0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25" name="组合 24"/>
          <p:cNvGrpSpPr/>
          <p:nvPr/>
        </p:nvGrpSpPr>
        <p:grpSpPr>
          <a:xfrm>
            <a:off x="4529979" y="3058167"/>
            <a:ext cx="3409335" cy="2056759"/>
            <a:chOff x="3548970" y="2241096"/>
            <a:chExt cx="3003350" cy="1811838"/>
          </a:xfrm>
        </p:grpSpPr>
        <p:sp>
          <p:nvSpPr>
            <p:cNvPr id="26" name="椭圆 25"/>
            <p:cNvSpPr/>
            <p:nvPr/>
          </p:nvSpPr>
          <p:spPr>
            <a:xfrm>
              <a:off x="3548970" y="2241096"/>
              <a:ext cx="465137" cy="463550"/>
            </a:xfrm>
            <a:prstGeom prst="ellipse">
              <a:avLst/>
            </a:prstGeom>
            <a:solidFill>
              <a:srgbClr val="66B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noProof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  <a:endParaRPr lang="zh-CN" altLang="en-US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548970" y="2898321"/>
              <a:ext cx="465137" cy="465138"/>
            </a:xfrm>
            <a:prstGeom prst="ellipse">
              <a:avLst/>
            </a:prstGeom>
            <a:solidFill>
              <a:srgbClr val="66B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noProof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贰</a:t>
              </a:r>
              <a:endParaRPr lang="zh-CN" altLang="en-US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548970" y="3557134"/>
              <a:ext cx="465137" cy="463550"/>
            </a:xfrm>
            <a:prstGeom prst="ellipse">
              <a:avLst/>
            </a:prstGeom>
            <a:solidFill>
              <a:srgbClr val="66B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noProof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叁</a:t>
              </a:r>
              <a:endParaRPr lang="zh-CN" altLang="en-US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4168306" y="2265703"/>
              <a:ext cx="0" cy="1787231"/>
            </a:xfrm>
            <a:prstGeom prst="line">
              <a:avLst/>
            </a:prstGeom>
            <a:ln w="12700">
              <a:solidFill>
                <a:schemeClr val="bg1">
                  <a:lumMod val="65000"/>
                  <a:alpha val="6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 34"/>
            <p:cNvSpPr/>
            <p:nvPr/>
          </p:nvSpPr>
          <p:spPr>
            <a:xfrm>
              <a:off x="4248038" y="2249694"/>
              <a:ext cx="2304282" cy="3512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endParaRPr lang="zh-CN" altLang="en-US" sz="2000" spc="300" noProof="1">
                <a:solidFill>
                  <a:srgbClr val="66B0A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248038" y="2297075"/>
              <a:ext cx="2304282" cy="3512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spc="300" noProof="1">
                  <a:solidFill>
                    <a:srgbClr val="66B0A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设计基础的内容</a:t>
              </a:r>
              <a:endParaRPr lang="zh-CN" altLang="en-US" sz="1050" spc="300" noProof="1">
                <a:solidFill>
                  <a:srgbClr val="66B0A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248038" y="2954676"/>
              <a:ext cx="2304282" cy="3512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spc="300" noProof="1">
                  <a:solidFill>
                    <a:srgbClr val="66B0A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设计基础的作用</a:t>
              </a:r>
              <a:endParaRPr lang="zh-CN" altLang="en-US" sz="1050" spc="300" noProof="1">
                <a:solidFill>
                  <a:srgbClr val="66B0A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248038" y="3613327"/>
              <a:ext cx="2304282" cy="3512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spc="300" noProof="1">
                  <a:solidFill>
                    <a:srgbClr val="66B0A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设计基础的应用</a:t>
              </a:r>
              <a:endParaRPr lang="zh-CN" altLang="en-US" sz="1050" spc="300" noProof="1">
                <a:solidFill>
                  <a:srgbClr val="66B0A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35170" y="144145"/>
            <a:ext cx="3141345" cy="2676525"/>
            <a:chOff x="4631579" y="144173"/>
            <a:chExt cx="2494452" cy="2284803"/>
          </a:xfrm>
        </p:grpSpPr>
        <p:sp>
          <p:nvSpPr>
            <p:cNvPr id="39" name="矩形 38"/>
            <p:cNvSpPr/>
            <p:nvPr/>
          </p:nvSpPr>
          <p:spPr>
            <a:xfrm>
              <a:off x="4631579" y="961118"/>
              <a:ext cx="2494452" cy="1001404"/>
            </a:xfrm>
            <a:prstGeom prst="rect">
              <a:avLst/>
            </a:prstGeom>
            <a:no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1200" dirty="0">
                <a:solidFill>
                  <a:srgbClr val="66B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 bwMode="auto">
            <a:xfrm>
              <a:off x="4790946" y="144173"/>
              <a:ext cx="2159044" cy="2284803"/>
            </a:xfrm>
            <a:prstGeom prst="ellipse">
              <a:avLst/>
            </a:prstGeom>
            <a:noFill/>
            <a:ln>
              <a:solidFill>
                <a:srgbClr val="66B0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zh-CN" altLang="en-US" sz="2000" spc="300">
                  <a:solidFill>
                    <a:srgbClr val="66B0A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第一节</a:t>
              </a:r>
              <a:endParaRPr lang="zh-CN" altLang="en-US" sz="2000" spc="300">
                <a:solidFill>
                  <a:srgbClr val="66B0A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 fontAlgn="auto"/>
              <a:endParaRPr lang="zh-CN" altLang="en-US" sz="2000" spc="300">
                <a:solidFill>
                  <a:srgbClr val="66B0A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 fontAlgn="auto"/>
              <a:r>
                <a:rPr lang="zh-CN" altLang="en-US" sz="2800" spc="300">
                  <a:solidFill>
                    <a:srgbClr val="66B0A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设计基础的基本认识</a:t>
              </a:r>
              <a:endParaRPr lang="zh-CN" altLang="en-US" spc="300" noProof="1">
                <a:solidFill>
                  <a:srgbClr val="66B0A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 fontAlgn="auto"/>
              <a:endParaRPr lang="zh-CN" altLang="en-US" spc="300" noProof="1">
                <a:solidFill>
                  <a:srgbClr val="66B0A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8" fill="hold" nodeType="after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22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 bwMode="auto">
          <a:xfrm>
            <a:off x="2311172" y="-365552"/>
            <a:ext cx="7589109" cy="7589106"/>
          </a:xfrm>
          <a:prstGeom prst="ellipse">
            <a:avLst/>
          </a:prstGeom>
          <a:noFill/>
          <a:ln>
            <a:solidFill>
              <a:srgbClr val="66B0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15" name="组合 14"/>
          <p:cNvGrpSpPr/>
          <p:nvPr/>
        </p:nvGrpSpPr>
        <p:grpSpPr>
          <a:xfrm>
            <a:off x="4644667" y="1310547"/>
            <a:ext cx="2922118" cy="1762498"/>
            <a:chOff x="4631579" y="709546"/>
            <a:chExt cx="2494452" cy="1504548"/>
          </a:xfrm>
        </p:grpSpPr>
        <p:sp>
          <p:nvSpPr>
            <p:cNvPr id="16" name="矩形 15"/>
            <p:cNvSpPr/>
            <p:nvPr/>
          </p:nvSpPr>
          <p:spPr>
            <a:xfrm>
              <a:off x="4631579" y="961118"/>
              <a:ext cx="2494452" cy="1001404"/>
            </a:xfrm>
            <a:prstGeom prst="rect">
              <a:avLst/>
            </a:prstGeom>
            <a:no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5400" dirty="0">
                  <a:solidFill>
                    <a:srgbClr val="66B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  <a:endParaRPr lang="zh-CN" altLang="en-US" sz="5400" dirty="0">
                <a:solidFill>
                  <a:srgbClr val="66B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 bwMode="auto">
            <a:xfrm>
              <a:off x="5126531" y="709546"/>
              <a:ext cx="1504548" cy="1504548"/>
            </a:xfrm>
            <a:prstGeom prst="ellipse">
              <a:avLst/>
            </a:prstGeom>
            <a:noFill/>
            <a:ln>
              <a:solidFill>
                <a:srgbClr val="66B0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18" name="矩形 17"/>
          <p:cNvSpPr/>
          <p:nvPr/>
        </p:nvSpPr>
        <p:spPr>
          <a:xfrm>
            <a:off x="3564255" y="3357245"/>
            <a:ext cx="5312410" cy="8305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eaLnBrk="1" hangingPunct="1">
              <a:defRPr/>
            </a:pPr>
            <a:r>
              <a:rPr lang="zh-CN" altLang="en-US" sz="5400" noProof="1">
                <a:solidFill>
                  <a:srgbClr val="66B0A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设计基础的内容</a:t>
            </a:r>
            <a:endParaRPr lang="zh-CN" altLang="en-US" sz="5400" noProof="1">
              <a:solidFill>
                <a:srgbClr val="66B0A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1"/>
          <p:cNvSpPr txBox="1"/>
          <p:nvPr/>
        </p:nvSpPr>
        <p:spPr>
          <a:xfrm>
            <a:off x="5561941" y="4483864"/>
            <a:ext cx="1065530" cy="30670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  <a:defRPr/>
            </a:pPr>
            <a:r>
              <a:rPr lang="zh-CN" altLang="en-US" sz="1400" b="1" noProof="1">
                <a:solidFill>
                  <a:srgbClr val="66B0A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平面构成</a:t>
            </a:r>
            <a:endParaRPr lang="zh-CN" altLang="en-US" sz="1400" b="1" noProof="1">
              <a:solidFill>
                <a:srgbClr val="66B0AA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5561941" y="5011549"/>
            <a:ext cx="1065530" cy="30670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  <a:defRPr/>
            </a:pPr>
            <a:r>
              <a:rPr lang="zh-CN" altLang="en-US" sz="1400" b="1" noProof="1">
                <a:solidFill>
                  <a:srgbClr val="66B0A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色彩构成</a:t>
            </a:r>
            <a:endParaRPr lang="zh-CN" altLang="en-US" sz="1400" b="1" noProof="1">
              <a:solidFill>
                <a:srgbClr val="66B0AA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5573371" y="5560189"/>
            <a:ext cx="1065530" cy="306705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marL="171450" lvl="1" indent="-171450">
              <a:buFont typeface="Arial" panose="020B0604020202020204" pitchFamily="34" charset="0"/>
              <a:buChar char="•"/>
              <a:defRPr/>
            </a:pPr>
            <a:r>
              <a:rPr lang="zh-CN" altLang="en-US" sz="1400" b="1" noProof="1">
                <a:solidFill>
                  <a:srgbClr val="66B0A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立体构成</a:t>
            </a:r>
            <a:endParaRPr lang="zh-CN" altLang="en-US" sz="1400" b="1" noProof="1">
              <a:solidFill>
                <a:srgbClr val="66B0AA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  <p:bldP spid="19" grpId="0"/>
      <p:bldP spid="20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9" name="Picture 3" descr="F:\设计思维训练\00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3599815"/>
            <a:ext cx="3984625" cy="2989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75945" y="995680"/>
            <a:ext cx="33521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区分这三张图分别为哪些构成？</a:t>
            </a:r>
            <a:endParaRPr lang="zh-CN" altLang="en-US"/>
          </a:p>
        </p:txBody>
      </p:sp>
      <p:cxnSp>
        <p:nvCxnSpPr>
          <p:cNvPr id="7" name="直接箭头连接符 6"/>
          <p:cNvCxnSpPr/>
          <p:nvPr/>
        </p:nvCxnSpPr>
        <p:spPr>
          <a:xfrm>
            <a:off x="3790315" y="2313305"/>
            <a:ext cx="782320" cy="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576830" y="2129155"/>
            <a:ext cx="1137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accent3">
                    <a:lumMod val="75000"/>
                  </a:schemeClr>
                </a:solidFill>
              </a:rPr>
              <a:t>平面构成</a:t>
            </a:r>
            <a:endParaRPr lang="zh-CN" altLang="en-US" b="1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773430" y="3663950"/>
            <a:ext cx="0" cy="9721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773430" y="4636135"/>
            <a:ext cx="5029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29565" y="3231515"/>
            <a:ext cx="1144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C000"/>
                </a:solidFill>
              </a:rPr>
              <a:t>色彩构成</a:t>
            </a:r>
            <a:endParaRPr lang="zh-CN" altLang="en-US" b="1">
              <a:solidFill>
                <a:srgbClr val="FFC000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7016750" y="4034790"/>
            <a:ext cx="0" cy="1506855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524625" y="5541645"/>
            <a:ext cx="1209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00B050"/>
                </a:solidFill>
              </a:rPr>
              <a:t>立体构成</a:t>
            </a:r>
            <a:endParaRPr lang="zh-CN" altLang="en-US" b="1">
              <a:solidFill>
                <a:srgbClr val="00B050"/>
              </a:solidFill>
            </a:endParaRPr>
          </a:p>
        </p:txBody>
      </p:sp>
      <p:pic>
        <p:nvPicPr>
          <p:cNvPr id="20" name="Picture 5" descr="TMP24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995680"/>
            <a:ext cx="2482215" cy="24644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08" name="Picture 4" descr="瑞士建筑大师：勒·柯布西耶（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3665" y="2003425"/>
            <a:ext cx="4172585" cy="324866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" name="直接箭头连接符 1"/>
          <p:cNvCxnSpPr/>
          <p:nvPr/>
        </p:nvCxnSpPr>
        <p:spPr>
          <a:xfrm>
            <a:off x="7016750" y="4034790"/>
            <a:ext cx="655955" cy="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:dissolve/>
      </p:transition>
    </mc:Choice>
    <mc:Fallback>
      <p:transition spd="slow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3294" y="1491615"/>
            <a:ext cx="740229" cy="3875314"/>
            <a:chOff x="553109" y="1553028"/>
            <a:chExt cx="740229" cy="3875314"/>
          </a:xfrm>
        </p:grpSpPr>
        <p:sp>
          <p:nvSpPr>
            <p:cNvPr id="4" name="矩形: 圆角 3"/>
            <p:cNvSpPr/>
            <p:nvPr/>
          </p:nvSpPr>
          <p:spPr>
            <a:xfrm>
              <a:off x="553109" y="1553028"/>
              <a:ext cx="740229" cy="387531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66B0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2"/>
            <p:cNvSpPr>
              <a:spLocks noChangeArrowheads="1"/>
            </p:cNvSpPr>
            <p:nvPr/>
          </p:nvSpPr>
          <p:spPr bwMode="auto">
            <a:xfrm>
              <a:off x="616682" y="2206185"/>
              <a:ext cx="613410" cy="2708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rgbClr val="66B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平面构成</a:t>
              </a:r>
              <a:endParaRPr lang="zh-CN" altLang="en-US" sz="2800" spc="600" dirty="0">
                <a:solidFill>
                  <a:srgbClr val="66B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内容占位符 1" descr="图1-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44395" y="826770"/>
            <a:ext cx="3385820" cy="3333750"/>
          </a:xfrm>
          <a:prstGeom prst="rect">
            <a:avLst/>
          </a:prstGeom>
        </p:spPr>
      </p:pic>
      <p:pic>
        <p:nvPicPr>
          <p:cNvPr id="14" name="图片 13" descr="图1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7275" y="826770"/>
            <a:ext cx="3386455" cy="3333750"/>
          </a:xfrm>
          <a:prstGeom prst="rect">
            <a:avLst/>
          </a:prstGeom>
        </p:spPr>
      </p:pic>
      <p:sp>
        <p:nvSpPr>
          <p:cNvPr id="18" name="Rectangle 22"/>
          <p:cNvSpPr/>
          <p:nvPr/>
        </p:nvSpPr>
        <p:spPr>
          <a:xfrm>
            <a:off x="1934210" y="4967605"/>
            <a:ext cx="8649970" cy="1038860"/>
          </a:xfrm>
          <a:prstGeom prst="rect">
            <a:avLst/>
          </a:prstGeom>
          <a:solidFill>
            <a:srgbClr val="66B0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r>
              <a:rPr lang="zh-CN" altLang="en-US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平面构成</a:t>
            </a: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是一门研究</a:t>
            </a:r>
            <a:r>
              <a:rPr lang="zh-CN" altLang="en-US" sz="2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形象</a:t>
            </a: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在</a:t>
            </a:r>
            <a:r>
              <a:rPr lang="zh-CN" altLang="en-US" sz="200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二维空间里</a:t>
            </a: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的</a:t>
            </a:r>
            <a:r>
              <a:rPr lang="zh-CN" altLang="en-US" sz="2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变化构成</a:t>
            </a: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的学科,它探求二维空间的</a:t>
            </a:r>
            <a:r>
              <a:rPr lang="zh-CN" altLang="en-US" sz="200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视觉规律</a:t>
            </a: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、</a:t>
            </a:r>
            <a:r>
              <a:rPr lang="zh-CN" altLang="en-US" sz="200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形象的建立</a:t>
            </a: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、</a:t>
            </a:r>
            <a:r>
              <a:rPr lang="zh-CN" altLang="en-US" sz="200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骨格的组织</a:t>
            </a: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以及各种元素的</a:t>
            </a:r>
            <a:r>
              <a:rPr lang="zh-CN" altLang="en-US" sz="20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构成规律</a:t>
            </a: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,以形成既严谨又有无穷律动变化的装饰构图。</a:t>
            </a:r>
            <a:endParaRPr lang="en-US" sz="20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53134" y="1492250"/>
            <a:ext cx="740229" cy="3875314"/>
            <a:chOff x="553109" y="1553028"/>
            <a:chExt cx="740229" cy="3875314"/>
          </a:xfrm>
        </p:grpSpPr>
        <p:sp>
          <p:nvSpPr>
            <p:cNvPr id="4" name="矩形: 圆角 3"/>
            <p:cNvSpPr/>
            <p:nvPr/>
          </p:nvSpPr>
          <p:spPr>
            <a:xfrm>
              <a:off x="553109" y="1553028"/>
              <a:ext cx="740229" cy="387531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66B0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2"/>
            <p:cNvSpPr>
              <a:spLocks noChangeArrowheads="1"/>
            </p:cNvSpPr>
            <p:nvPr/>
          </p:nvSpPr>
          <p:spPr bwMode="auto">
            <a:xfrm>
              <a:off x="615412" y="2184595"/>
              <a:ext cx="613410" cy="2708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algn="ctr"/>
              <a:endParaRPr lang="zh-CN" altLang="en-US" sz="2800" spc="600" dirty="0">
                <a:solidFill>
                  <a:srgbClr val="66B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45"/>
          <p:cNvSpPr txBox="1"/>
          <p:nvPr/>
        </p:nvSpPr>
        <p:spPr>
          <a:xfrm flipH="1">
            <a:off x="2282190" y="4577080"/>
            <a:ext cx="591756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色彩构成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sym typeface="+mn-ea"/>
              </a:rPr>
              <a:t>是指在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色彩的相关知识体系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sym typeface="+mn-ea"/>
              </a:rPr>
              <a:t>的基础上，研究符合人们的</a:t>
            </a:r>
            <a:r>
              <a:rPr lang="zh-CN" altLang="en-US" sz="240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知觉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sym typeface="+mn-ea"/>
              </a:rPr>
              <a:t>和</a:t>
            </a:r>
            <a:r>
              <a:rPr lang="zh-CN" altLang="en-US" sz="240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心理原则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sym typeface="+mn-ea"/>
              </a:rPr>
              <a:t>的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配色规律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sym typeface="+mn-ea"/>
              </a:rPr>
              <a:t>。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510270" y="3815715"/>
            <a:ext cx="2562860" cy="2602230"/>
            <a:chOff x="4932854" y="1866254"/>
            <a:chExt cx="2613843" cy="2653418"/>
          </a:xfrm>
        </p:grpSpPr>
        <p:sp>
          <p:nvSpPr>
            <p:cNvPr id="20" name="五角星 18"/>
            <p:cNvSpPr/>
            <p:nvPr/>
          </p:nvSpPr>
          <p:spPr>
            <a:xfrm rot="2134838">
              <a:off x="4932854" y="1866254"/>
              <a:ext cx="2613843" cy="2653418"/>
            </a:xfrm>
            <a:custGeom>
              <a:avLst/>
              <a:gdLst/>
              <a:ahLst/>
              <a:cxnLst/>
              <a:rect l="l" t="t" r="r" b="b"/>
              <a:pathLst>
                <a:path w="2146515" h="2179015">
                  <a:moveTo>
                    <a:pt x="471122" y="237422"/>
                  </a:moveTo>
                  <a:lnTo>
                    <a:pt x="747200" y="241233"/>
                  </a:lnTo>
                  <a:lnTo>
                    <a:pt x="1073258" y="0"/>
                  </a:lnTo>
                  <a:lnTo>
                    <a:pt x="1393697" y="237076"/>
                  </a:lnTo>
                  <a:lnTo>
                    <a:pt x="1750864" y="225501"/>
                  </a:lnTo>
                  <a:lnTo>
                    <a:pt x="1842069" y="552087"/>
                  </a:lnTo>
                  <a:lnTo>
                    <a:pt x="2146515" y="756238"/>
                  </a:lnTo>
                  <a:lnTo>
                    <a:pt x="2015413" y="1118523"/>
                  </a:lnTo>
                  <a:lnTo>
                    <a:pt x="2117270" y="1425471"/>
                  </a:lnTo>
                  <a:lnTo>
                    <a:pt x="1851783" y="1606493"/>
                  </a:lnTo>
                  <a:lnTo>
                    <a:pt x="1736567" y="1979858"/>
                  </a:lnTo>
                  <a:lnTo>
                    <a:pt x="1341430" y="1970902"/>
                  </a:lnTo>
                  <a:lnTo>
                    <a:pt x="1063978" y="2179015"/>
                  </a:lnTo>
                  <a:lnTo>
                    <a:pt x="790207" y="1971239"/>
                  </a:lnTo>
                  <a:lnTo>
                    <a:pt x="409948" y="1979858"/>
                  </a:lnTo>
                  <a:lnTo>
                    <a:pt x="298033" y="1617190"/>
                  </a:lnTo>
                  <a:lnTo>
                    <a:pt x="46603" y="1444761"/>
                  </a:lnTo>
                  <a:lnTo>
                    <a:pt x="150057" y="1170905"/>
                  </a:lnTo>
                  <a:lnTo>
                    <a:pt x="0" y="756238"/>
                  </a:lnTo>
                  <a:lnTo>
                    <a:pt x="386524" y="497047"/>
                  </a:lnTo>
                  <a:close/>
                </a:path>
              </a:pathLst>
            </a:custGeom>
            <a:solidFill>
              <a:srgbClr val="66B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64B4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41"/>
            <p:cNvSpPr txBox="1"/>
            <p:nvPr/>
          </p:nvSpPr>
          <p:spPr>
            <a:xfrm>
              <a:off x="5451080" y="3012062"/>
              <a:ext cx="1578392" cy="1097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sz="16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通过树叶的色彩变化，表现出春夏秋冬四季的更替。</a:t>
              </a:r>
              <a:endParaRPr lang="zh-CN" sz="1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流程图: 联系 2"/>
            <p:cNvSpPr/>
            <p:nvPr/>
          </p:nvSpPr>
          <p:spPr>
            <a:xfrm>
              <a:off x="6046717" y="2168632"/>
              <a:ext cx="386408" cy="558501"/>
            </a:xfrm>
            <a:custGeom>
              <a:avLst/>
              <a:gdLst/>
              <a:ahLst/>
              <a:cxnLst/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A6B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16610" y="2124075"/>
            <a:ext cx="613410" cy="26047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ctr"/>
            <a:r>
              <a:rPr lang="zh-CN" altLang="en-US" sz="2800" spc="600" dirty="0">
                <a:solidFill>
                  <a:srgbClr val="66B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色彩构成</a:t>
            </a:r>
            <a:endParaRPr lang="zh-CN" altLang="en-US"/>
          </a:p>
        </p:txBody>
      </p:sp>
      <p:pic>
        <p:nvPicPr>
          <p:cNvPr id="3" name="内容占位符 2" descr="图1-3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64740" y="711200"/>
            <a:ext cx="8009255" cy="2896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42974" y="1491615"/>
            <a:ext cx="740229" cy="3875314"/>
            <a:chOff x="826159" y="1546678"/>
            <a:chExt cx="740229" cy="3875314"/>
          </a:xfrm>
        </p:grpSpPr>
        <p:sp>
          <p:nvSpPr>
            <p:cNvPr id="4" name="矩形: 圆角 3"/>
            <p:cNvSpPr/>
            <p:nvPr/>
          </p:nvSpPr>
          <p:spPr>
            <a:xfrm>
              <a:off x="826159" y="1546678"/>
              <a:ext cx="740229" cy="387531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66B0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2"/>
            <p:cNvSpPr>
              <a:spLocks noChangeArrowheads="1"/>
            </p:cNvSpPr>
            <p:nvPr/>
          </p:nvSpPr>
          <p:spPr bwMode="auto">
            <a:xfrm>
              <a:off x="889732" y="2164910"/>
              <a:ext cx="613410" cy="2708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rgbClr val="66B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立体构成</a:t>
              </a:r>
              <a:endParaRPr lang="zh-CN" altLang="en-US" sz="2800" spc="600" dirty="0">
                <a:solidFill>
                  <a:srgbClr val="66B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 flipH="1">
            <a:off x="2041123" y="1068045"/>
            <a:ext cx="7052913" cy="4836160"/>
            <a:chOff x="2768098" y="1725047"/>
            <a:chExt cx="9238625" cy="6334899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2768099" y="1725047"/>
              <a:ext cx="0" cy="136504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768099" y="3360951"/>
              <a:ext cx="0" cy="136504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2768099" y="4899868"/>
              <a:ext cx="0" cy="136504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1"/>
            <p:cNvSpPr txBox="1"/>
            <p:nvPr/>
          </p:nvSpPr>
          <p:spPr>
            <a:xfrm>
              <a:off x="3247997" y="6892115"/>
              <a:ext cx="8758726" cy="116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立体构成</a:t>
              </a:r>
              <a:r>
                <a:rPr lang="zh-CN" altLang="en-US" sz="2000"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是指二维平面形象进入</a:t>
              </a:r>
              <a:r>
                <a:rPr lang="zh-CN" altLang="en-US" sz="2000">
                  <a:solidFill>
                    <a:srgbClr val="002060"/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三维立体空间</a:t>
              </a:r>
              <a:r>
                <a:rPr lang="zh-CN" altLang="en-US" sz="2000"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的</a:t>
              </a:r>
              <a:r>
                <a:rPr lang="zh-CN" altLang="en-US" sz="2000">
                  <a:solidFill>
                    <a:srgbClr val="FF0000"/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构成表现</a:t>
              </a:r>
              <a:r>
                <a:rPr lang="zh-CN" altLang="en-US" sz="2000"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，它是一门研究立体形态的</a:t>
              </a:r>
              <a:r>
                <a:rPr lang="zh-CN" altLang="en-US" sz="2000">
                  <a:solidFill>
                    <a:srgbClr val="002060"/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材料</a:t>
              </a:r>
              <a:r>
                <a:rPr lang="zh-CN" altLang="en-US" sz="2000"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和</a:t>
              </a:r>
              <a:r>
                <a:rPr lang="zh-CN" altLang="en-US" sz="2000">
                  <a:solidFill>
                    <a:srgbClr val="002060"/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形式</a:t>
              </a:r>
              <a:r>
                <a:rPr lang="zh-CN" altLang="en-US" sz="2000"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的</a:t>
              </a:r>
              <a:r>
                <a:rPr lang="zh-CN" altLang="en-US" sz="2000">
                  <a:solidFill>
                    <a:srgbClr val="FF0000"/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造型基础学科</a:t>
              </a:r>
              <a:r>
                <a:rPr lang="zh-CN" altLang="en-US" sz="2000"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。</a:t>
              </a:r>
              <a:endParaRPr lang="zh-CN" altLang="en-US" sz="2000">
                <a:solidFill>
                  <a:schemeClr val="bg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2768098" y="6637218"/>
              <a:ext cx="0" cy="136504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 descr="图1-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5135" y="1039495"/>
            <a:ext cx="3749675" cy="31324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181475" y="4533900"/>
            <a:ext cx="24053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/>
              <a:t>  </a:t>
            </a:r>
            <a:r>
              <a:rPr lang="zh-CN" altLang="en-US"/>
              <a:t>立体构成</a:t>
            </a:r>
            <a:endParaRPr lang="zh-CN" altLang="en-US"/>
          </a:p>
        </p:txBody>
      </p:sp>
      <p:sp>
        <p:nvSpPr>
          <p:cNvPr id="20" name="折角形 19"/>
          <p:cNvSpPr/>
          <p:nvPr/>
        </p:nvSpPr>
        <p:spPr>
          <a:xfrm>
            <a:off x="9261475" y="1039495"/>
            <a:ext cx="2395220" cy="4579620"/>
          </a:xfrm>
          <a:prstGeom prst="foldedCorner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567545" y="1175385"/>
            <a:ext cx="1783080" cy="3907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sym typeface="+mn-ea"/>
              </a:rPr>
              <a:t>立体构成</a:t>
            </a:r>
            <a:r>
              <a:rPr lang="zh-CN" altLang="en-US" sz="200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研究的对象</a:t>
            </a: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sym typeface="+mn-ea"/>
              </a:rPr>
              <a:t>是</a:t>
            </a:r>
            <a:r>
              <a:rPr lang="zh-CN" altLang="en-US" sz="20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立体形态</a:t>
            </a: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sym typeface="+mn-ea"/>
              </a:rPr>
              <a:t>和</a:t>
            </a:r>
            <a:r>
              <a:rPr lang="zh-CN" altLang="en-US" sz="20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空间形态</a:t>
            </a: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sym typeface="+mn-ea"/>
              </a:rPr>
              <a:t>的</a:t>
            </a:r>
            <a:r>
              <a:rPr lang="zh-CN" altLang="en-US" sz="2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创造规律</a:t>
            </a: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sym typeface="+mn-ea"/>
              </a:rPr>
              <a:t>，具体来说，就是研究</a:t>
            </a:r>
            <a:r>
              <a:rPr lang="zh-CN" altLang="en-US" sz="20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立体造型的</a:t>
            </a:r>
            <a:r>
              <a:rPr lang="zh-CN" altLang="en-US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物理规律</a:t>
            </a: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sym typeface="+mn-ea"/>
              </a:rPr>
              <a:t>和</a:t>
            </a:r>
            <a:r>
              <a:rPr lang="zh-CN" altLang="en-US" sz="20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知觉形态的</a:t>
            </a:r>
            <a:r>
              <a:rPr lang="zh-CN" altLang="en-US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心理规律</a:t>
            </a: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sym typeface="+mn-ea"/>
              </a:rPr>
              <a:t>。</a:t>
            </a:r>
            <a:endParaRPr lang="zh-CN" altLang="en-US" sz="2000"/>
          </a:p>
        </p:txBody>
      </p:sp>
      <p:pic>
        <p:nvPicPr>
          <p:cNvPr id="22" name="图片 21" descr="b40e60039a45651e3d331d8b34daada7"/>
          <p:cNvPicPr>
            <a:picLocks noChangeAspect="1"/>
          </p:cNvPicPr>
          <p:nvPr/>
        </p:nvPicPr>
        <p:blipFill>
          <a:blip r:embed="rId2"/>
          <a:srcRect b="2542"/>
          <a:stretch>
            <a:fillRect/>
          </a:stretch>
        </p:blipFill>
        <p:spPr>
          <a:xfrm>
            <a:off x="5539740" y="1056005"/>
            <a:ext cx="3393440" cy="3098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 bwMode="auto">
          <a:xfrm>
            <a:off x="2311172" y="-365552"/>
            <a:ext cx="7589109" cy="7589106"/>
          </a:xfrm>
          <a:prstGeom prst="ellipse">
            <a:avLst/>
          </a:prstGeom>
          <a:noFill/>
          <a:ln>
            <a:solidFill>
              <a:srgbClr val="66B0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15" name="组合 14"/>
          <p:cNvGrpSpPr/>
          <p:nvPr/>
        </p:nvGrpSpPr>
        <p:grpSpPr>
          <a:xfrm>
            <a:off x="4644667" y="1310547"/>
            <a:ext cx="2922118" cy="1762498"/>
            <a:chOff x="4631579" y="709546"/>
            <a:chExt cx="2494452" cy="1504548"/>
          </a:xfrm>
        </p:grpSpPr>
        <p:sp>
          <p:nvSpPr>
            <p:cNvPr id="16" name="矩形 15"/>
            <p:cNvSpPr/>
            <p:nvPr/>
          </p:nvSpPr>
          <p:spPr>
            <a:xfrm>
              <a:off x="4631579" y="961118"/>
              <a:ext cx="2494452" cy="1001404"/>
            </a:xfrm>
            <a:prstGeom prst="rect">
              <a:avLst/>
            </a:prstGeom>
            <a:no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5400" dirty="0">
                  <a:solidFill>
                    <a:srgbClr val="66B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贰</a:t>
              </a:r>
              <a:endParaRPr lang="zh-CN" altLang="en-US" sz="5400" dirty="0">
                <a:solidFill>
                  <a:srgbClr val="66B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 bwMode="auto">
            <a:xfrm>
              <a:off x="5126531" y="709546"/>
              <a:ext cx="1504548" cy="1504548"/>
            </a:xfrm>
            <a:prstGeom prst="ellipse">
              <a:avLst/>
            </a:prstGeom>
            <a:noFill/>
            <a:ln>
              <a:solidFill>
                <a:srgbClr val="66B0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18" name="矩形 17"/>
          <p:cNvSpPr/>
          <p:nvPr/>
        </p:nvSpPr>
        <p:spPr>
          <a:xfrm>
            <a:off x="3893185" y="3622040"/>
            <a:ext cx="4846955" cy="8305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eaLnBrk="1" hangingPunct="1">
              <a:defRPr/>
            </a:pPr>
            <a:r>
              <a:rPr lang="zh-CN" altLang="en-US" sz="5400" noProof="1">
                <a:solidFill>
                  <a:srgbClr val="66B0A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设计基础的作用</a:t>
            </a:r>
            <a:endParaRPr lang="zh-CN" altLang="en-US" sz="5400" noProof="1">
              <a:solidFill>
                <a:srgbClr val="66B0A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0269" y="1491615"/>
            <a:ext cx="740229" cy="3875314"/>
            <a:chOff x="553109" y="1553028"/>
            <a:chExt cx="740229" cy="3875314"/>
          </a:xfrm>
        </p:grpSpPr>
        <p:sp>
          <p:nvSpPr>
            <p:cNvPr id="4" name="矩形: 圆角 3"/>
            <p:cNvSpPr/>
            <p:nvPr/>
          </p:nvSpPr>
          <p:spPr>
            <a:xfrm>
              <a:off x="553109" y="1553028"/>
              <a:ext cx="740229" cy="387531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66B0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2"/>
            <p:cNvSpPr>
              <a:spLocks noChangeArrowheads="1"/>
            </p:cNvSpPr>
            <p:nvPr/>
          </p:nvSpPr>
          <p:spPr bwMode="auto">
            <a:xfrm>
              <a:off x="615412" y="2184595"/>
              <a:ext cx="613410" cy="2708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rgbClr val="66B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平面构成作用</a:t>
              </a:r>
              <a:endParaRPr lang="zh-CN" altLang="en-US" sz="2800" spc="600" dirty="0">
                <a:solidFill>
                  <a:srgbClr val="66B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8" name="品 2"/>
          <p:cNvSpPr>
            <a:spLocks noChangeArrowheads="1"/>
          </p:cNvSpPr>
          <p:nvPr/>
        </p:nvSpPr>
        <p:spPr bwMode="auto">
          <a:xfrm>
            <a:off x="2052955" y="1491615"/>
            <a:ext cx="4078605" cy="4043680"/>
          </a:xfrm>
          <a:prstGeom prst="rect">
            <a:avLst/>
          </a:prstGeom>
          <a:noFill/>
          <a:ln w="12700">
            <a:solidFill>
              <a:srgbClr val="66B0AA"/>
            </a:solidFill>
            <a:beve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9" name="1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118707" y="1621026"/>
            <a:ext cx="3947181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1.文字、图形、色彩同为构成的三大要素，以其各自的特点在平面设计中充当不同的角色，起着不同的作用。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2.一般来讲，图形传递信息的速度要比文字快得多，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越是富有意境的图形越能抓住观者的视线并快速传递所携信息。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3.图形以其不可替代的形象化特征成为平面设计中的视觉重点。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内容占位符 1" descr="图1-6"/>
          <p:cNvPicPr>
            <a:picLocks noChangeAspect="1"/>
          </p:cNvPicPr>
          <p:nvPr>
            <p:ph idx="1"/>
          </p:nvPr>
        </p:nvPicPr>
        <p:blipFill>
          <a:blip r:embed="rId2"/>
          <a:srcRect l="23673" t="16265" r="16653" b="9473"/>
          <a:stretch>
            <a:fillRect/>
          </a:stretch>
        </p:blipFill>
        <p:spPr>
          <a:xfrm>
            <a:off x="6437630" y="1572260"/>
            <a:ext cx="1884045" cy="1583055"/>
          </a:xfrm>
          <a:prstGeom prst="hexagon">
            <a:avLst/>
          </a:prstGeom>
        </p:spPr>
      </p:pic>
      <p:pic>
        <p:nvPicPr>
          <p:cNvPr id="3" name="内容占位符 3" descr="4f27a7afba8fb58ac02315e2d6b20681"/>
          <p:cNvPicPr>
            <a:picLocks noChangeAspect="1"/>
          </p:cNvPicPr>
          <p:nvPr/>
        </p:nvPicPr>
        <p:blipFill>
          <a:blip r:embed="rId3"/>
          <a:srcRect l="5467" t="25534" b="32180"/>
          <a:stretch>
            <a:fillRect/>
          </a:stretch>
        </p:blipFill>
        <p:spPr>
          <a:xfrm>
            <a:off x="7972425" y="448945"/>
            <a:ext cx="4018915" cy="1559560"/>
          </a:xfrm>
          <a:prstGeom prst="hexagon">
            <a:avLst/>
          </a:prstGeom>
        </p:spPr>
      </p:pic>
      <p:pic>
        <p:nvPicPr>
          <p:cNvPr id="7" name="内容占位符 3" descr="图1-7"/>
          <p:cNvPicPr>
            <a:picLocks noChangeAspect="1"/>
          </p:cNvPicPr>
          <p:nvPr/>
        </p:nvPicPr>
        <p:blipFill>
          <a:blip r:embed="rId4"/>
          <a:srcRect l="618" t="4851" r="2929" b="27305"/>
          <a:stretch>
            <a:fillRect/>
          </a:stretch>
        </p:blipFill>
        <p:spPr>
          <a:xfrm>
            <a:off x="6535420" y="3613785"/>
            <a:ext cx="5645785" cy="2584450"/>
          </a:xfrm>
          <a:prstGeom prst="hexagon">
            <a:avLst/>
          </a:prstGeom>
        </p:spPr>
      </p:pic>
      <p:sp>
        <p:nvSpPr>
          <p:cNvPr id="8" name="五边形 7"/>
          <p:cNvSpPr/>
          <p:nvPr/>
        </p:nvSpPr>
        <p:spPr>
          <a:xfrm>
            <a:off x="5102225" y="5742305"/>
            <a:ext cx="1652905" cy="40386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175885" y="5791200"/>
            <a:ext cx="1322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/>
              <a:t>VI</a:t>
            </a:r>
            <a:r>
              <a:rPr lang="zh-CN" altLang="en-US"/>
              <a:t>设计</a:t>
            </a:r>
            <a:endParaRPr lang="zh-CN" altLang="en-US"/>
          </a:p>
        </p:txBody>
      </p:sp>
      <p:sp>
        <p:nvSpPr>
          <p:cNvPr id="10" name="左箭头标注 9"/>
          <p:cNvSpPr/>
          <p:nvPr/>
        </p:nvSpPr>
        <p:spPr>
          <a:xfrm>
            <a:off x="8321675" y="2592705"/>
            <a:ext cx="1530350" cy="562610"/>
          </a:xfrm>
          <a:prstGeom prst="left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17305" y="2689860"/>
            <a:ext cx="8813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UI</a:t>
            </a:r>
            <a:r>
              <a:rPr lang="zh-CN" altLang="en-US"/>
              <a:t>作品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9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3F3F3F"/>
    </a:dk2>
    <a:lt2>
      <a:srgbClr val="FCFCFC"/>
    </a:lt2>
    <a:accent1>
      <a:srgbClr val="F8D35E"/>
    </a:accent1>
    <a:accent2>
      <a:srgbClr val="1B6AA3"/>
    </a:accent2>
    <a:accent3>
      <a:srgbClr val="3FD5BA"/>
    </a:accent3>
    <a:accent4>
      <a:srgbClr val="F47264"/>
    </a:accent4>
    <a:accent5>
      <a:srgbClr val="8F8FBF"/>
    </a:accent5>
    <a:accent6>
      <a:srgbClr val="7CC8EC"/>
    </a:accent6>
    <a:hlink>
      <a:srgbClr val="0000FF"/>
    </a:hlink>
    <a:folHlink>
      <a:srgbClr val="80008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3F3F3F"/>
    </a:dk2>
    <a:lt2>
      <a:srgbClr val="FCFCFC"/>
    </a:lt2>
    <a:accent1>
      <a:srgbClr val="F8D35E"/>
    </a:accent1>
    <a:accent2>
      <a:srgbClr val="1B6AA3"/>
    </a:accent2>
    <a:accent3>
      <a:srgbClr val="3FD5BA"/>
    </a:accent3>
    <a:accent4>
      <a:srgbClr val="F47264"/>
    </a:accent4>
    <a:accent5>
      <a:srgbClr val="8F8FBF"/>
    </a:accent5>
    <a:accent6>
      <a:srgbClr val="7CC8EC"/>
    </a:accent6>
    <a:hlink>
      <a:srgbClr val="0000FF"/>
    </a:hlink>
    <a:folHlink>
      <a:srgbClr val="80008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3F3F3F"/>
    </a:dk2>
    <a:lt2>
      <a:srgbClr val="FCFCFC"/>
    </a:lt2>
    <a:accent1>
      <a:srgbClr val="F8D35E"/>
    </a:accent1>
    <a:accent2>
      <a:srgbClr val="1B6AA3"/>
    </a:accent2>
    <a:accent3>
      <a:srgbClr val="3FD5BA"/>
    </a:accent3>
    <a:accent4>
      <a:srgbClr val="F47264"/>
    </a:accent4>
    <a:accent5>
      <a:srgbClr val="8F8FBF"/>
    </a:accent5>
    <a:accent6>
      <a:srgbClr val="7CC8EC"/>
    </a:accent6>
    <a:hlink>
      <a:srgbClr val="0000FF"/>
    </a:hlink>
    <a:folHlink>
      <a:srgbClr val="80008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1114</Words>
  <Application>WPS 演示</Application>
  <PresentationFormat>自定义</PresentationFormat>
  <Paragraphs>147</Paragraphs>
  <Slides>19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19</vt:i4>
      </vt:variant>
    </vt:vector>
  </HeadingPairs>
  <TitlesOfParts>
    <vt:vector size="50" baseType="lpstr">
      <vt:lpstr>Arial</vt:lpstr>
      <vt:lpstr>宋体</vt:lpstr>
      <vt:lpstr>Wingdings</vt:lpstr>
      <vt:lpstr>Calibri</vt:lpstr>
      <vt:lpstr>Impact</vt:lpstr>
      <vt:lpstr>Signika</vt:lpstr>
      <vt:lpstr>Open Sans Extrabold</vt:lpstr>
      <vt:lpstr>LiHei Pro</vt:lpstr>
      <vt:lpstr>迷你简汉真广标</vt:lpstr>
      <vt:lpstr>ITC Avant Garde Std Bk</vt:lpstr>
      <vt:lpstr>叶根友刀锋黑草</vt:lpstr>
      <vt:lpstr>黑体</vt:lpstr>
      <vt:lpstr>微软雅黑</vt:lpstr>
      <vt:lpstr>华文楷体</vt:lpstr>
      <vt:lpstr>Calibri</vt:lpstr>
      <vt:lpstr>华文细黑</vt:lpstr>
      <vt:lpstr>Arial Unicode MS</vt:lpstr>
      <vt:lpstr>等线</vt:lpstr>
      <vt:lpstr>華康圓體 Std W3</vt:lpstr>
      <vt:lpstr>Open Sans</vt:lpstr>
      <vt:lpstr>NumberOnly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商务ppt</dc:title>
  <dc:creator>lzj</dc:creator>
  <cp:lastModifiedBy>Love_Run</cp:lastModifiedBy>
  <cp:revision>3630</cp:revision>
  <dcterms:created xsi:type="dcterms:W3CDTF">2015-12-01T09:06:00Z</dcterms:created>
  <dcterms:modified xsi:type="dcterms:W3CDTF">2019-04-11T09:00:42Z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2052-11.1.0.8573</vt:lpwstr>
  </property>
</Properties>
</file>